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8" r:id="rId2"/>
    <p:sldId id="259" r:id="rId3"/>
    <p:sldId id="317" r:id="rId4"/>
    <p:sldId id="318" r:id="rId5"/>
    <p:sldId id="319" r:id="rId6"/>
    <p:sldId id="320" r:id="rId7"/>
    <p:sldId id="322" r:id="rId8"/>
    <p:sldId id="323" r:id="rId9"/>
    <p:sldId id="324" r:id="rId10"/>
    <p:sldId id="326" r:id="rId11"/>
    <p:sldId id="325" r:id="rId12"/>
    <p:sldId id="327" r:id="rId13"/>
    <p:sldId id="328" r:id="rId14"/>
    <p:sldId id="329" r:id="rId15"/>
    <p:sldId id="330" r:id="rId16"/>
    <p:sldId id="331" r:id="rId17"/>
    <p:sldId id="371" r:id="rId18"/>
    <p:sldId id="332" r:id="rId19"/>
    <p:sldId id="333" r:id="rId20"/>
    <p:sldId id="348" r:id="rId21"/>
    <p:sldId id="416" r:id="rId22"/>
    <p:sldId id="335" r:id="rId23"/>
    <p:sldId id="336" r:id="rId24"/>
    <p:sldId id="337" r:id="rId25"/>
    <p:sldId id="339" r:id="rId26"/>
    <p:sldId id="340" r:id="rId27"/>
    <p:sldId id="341" r:id="rId28"/>
    <p:sldId id="372" r:id="rId29"/>
    <p:sldId id="342" r:id="rId30"/>
    <p:sldId id="349" r:id="rId31"/>
    <p:sldId id="351" r:id="rId32"/>
    <p:sldId id="350" r:id="rId33"/>
    <p:sldId id="361" r:id="rId34"/>
    <p:sldId id="362" r:id="rId35"/>
    <p:sldId id="343" r:id="rId36"/>
    <p:sldId id="373" r:id="rId37"/>
    <p:sldId id="374" r:id="rId38"/>
    <p:sldId id="364" r:id="rId39"/>
    <p:sldId id="355" r:id="rId40"/>
    <p:sldId id="356" r:id="rId41"/>
    <p:sldId id="360" r:id="rId42"/>
    <p:sldId id="357" r:id="rId43"/>
    <p:sldId id="370" r:id="rId44"/>
    <p:sldId id="411" r:id="rId45"/>
    <p:sldId id="359" r:id="rId46"/>
    <p:sldId id="413" r:id="rId47"/>
    <p:sldId id="414" r:id="rId48"/>
    <p:sldId id="363" r:id="rId49"/>
    <p:sldId id="366" r:id="rId50"/>
    <p:sldId id="369" r:id="rId51"/>
    <p:sldId id="358" r:id="rId52"/>
    <p:sldId id="367" r:id="rId53"/>
    <p:sldId id="368" r:id="rId54"/>
    <p:sldId id="365" r:id="rId55"/>
    <p:sldId id="353" r:id="rId56"/>
    <p:sldId id="345" r:id="rId57"/>
    <p:sldId id="406" r:id="rId58"/>
    <p:sldId id="346" r:id="rId59"/>
    <p:sldId id="407" r:id="rId60"/>
    <p:sldId id="408" r:id="rId61"/>
    <p:sldId id="409" r:id="rId62"/>
    <p:sldId id="410" r:id="rId63"/>
    <p:sldId id="415" r:id="rId64"/>
    <p:sldId id="344" r:id="rId65"/>
    <p:sldId id="260" r:id="rId66"/>
    <p:sldId id="321" r:id="rId6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26E3C-6F4E-41C7-923A-8684F99CA535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7D356-AFB5-440C-84C7-8DACB2082E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40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748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736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319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169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107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221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031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882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485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98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69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7525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308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769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276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088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148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36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672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407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71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130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6816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861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91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989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938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850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690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540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4063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741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693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3583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190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57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226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5133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07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6109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9008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820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710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473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6671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2969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310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6075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1300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49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15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508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D356-AFB5-440C-84C7-8DACB2082E0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69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93929-278A-4E36-9D72-745493634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1A67A1-C523-4968-A0BC-FF997A8CA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30F1B7-C510-4351-A7F7-7B22276C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B208F4-3599-48E3-8147-16CF5D98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8CBD13-0883-4EF7-9650-A6732871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1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A697E-2392-4F80-8BF3-42EAAAF6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C7698E-2593-4AB8-9D0F-7AC03F1C8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0C62F-8471-400E-81F8-BE655C9A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7FF22E-B39E-40AE-ACB7-39EC3591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D88A89-5EEE-4135-939F-B8660056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671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F1BF69-3A0F-4327-809A-DF87BE361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1129CD-C7FF-4ECB-9857-6806B6443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5B8179-CAD0-4B0E-A4DB-9E28EC611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9D53B8-CDEB-46ED-B43D-BDCB1C76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B90FDD-842C-42E8-910C-A45E2140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12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123D7-F991-46CB-9741-E77B95D3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343412-88D0-416F-A073-E3AFB962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D17607-E1CE-40AE-B227-C434DD4E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ADF49-7055-46C8-8DB3-71E71627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8EB281-A1A0-4696-B455-B7F93F66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363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62FC8-2349-4D4A-94F8-F8F032E4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A01AE2-0CCD-4081-9F75-1FDC0D42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BEF816-CA9F-4B15-A59E-A877CB647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50C104-D2B5-4A3E-BB05-4DA2D4ED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C335D2-1A64-4230-831C-F0A22C92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6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F974F-A7B5-419A-84D7-1E6E4535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4EE45D-36C4-410C-8224-8DAE5DC1C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704F0D-37CB-42E5-876E-C9288BA90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D8AC1E-E131-42FF-8472-206B69C6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21AA8B-AA43-4534-B655-A9772039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06F42B-1429-4FC2-9BD2-B2534E65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18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DBFE0-6524-4DF2-8180-DF791A18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CB9308-84DF-4DCA-BCA3-30A08898C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4C2466-F3C6-4501-B843-87E7C9562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895572-791B-4E5E-A77F-2E3971758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77AE93-F38F-4B16-A8B4-A2DDB1425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74D69EF-8258-41F6-9113-5377ABA4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F083546-FA02-4426-84BC-CBED7542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E95DCD7-F067-4EB1-8C23-2B3CB312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22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8DB8-0BCF-4806-8CB6-27889730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2F7D84-2820-494A-88F4-172440A61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A205BF4-8A33-4659-A705-BA9C0A04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C86BCA-3D0C-4392-BAFE-0C010510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6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32553ED-F14F-4571-B01E-109EA622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C2D5499-5D9F-4A80-9EC1-72474E55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5D8EE5-3E8C-4B4B-A2EB-B4DF12FE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59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C5244-0EEF-4CC3-AE2C-AC2A1E8D2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AEF7A8-0D6F-4666-8150-EE781E52E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49FB04-C5F2-4AC5-BD4C-FEB414384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C9A8CF-F95C-4F59-8C3D-66F8BAA2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A5322D-FB93-4868-8FA4-B6B5039C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C910FD-3673-4B0B-B4AC-6B2E320E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50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FDB24-B801-462B-9BAF-2228499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33D1B5-2079-4313-84D0-FC99B757C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FA5D1B-1742-469D-A233-F042A6C78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AE0FC0-1FB1-456F-A67D-738E608B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B5B31F-D7D8-4428-BCC5-45388B2F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CEE7FD-7A67-4A5B-88F9-6B5EC08A1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62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47049D2-22C4-45DC-A8EF-96232254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326FD5-3995-483D-9B8F-7EB4B781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C97774-65E1-49A0-AEC4-E3F6E57A0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4B8B2-F190-4602-B802-8CEAFC1C6FC8}" type="datetimeFigureOut">
              <a:rPr lang="pt-BR" smtClean="0"/>
              <a:t>12/05/2022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DC0634-8ED2-47ED-A739-5AE0CFFB8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5E4F95-E51C-4582-8B41-776DB0D85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EE83F-B9B8-420C-A676-F1DF1C7D8D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18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ds. Startup Map / Deutsches Primatenzentrum GmbH - Leibniz-Institut für  Primatenforschung">
            <a:extLst>
              <a:ext uri="{FF2B5EF4-FFF2-40B4-BE49-F238E27FC236}">
                <a16:creationId xmlns:a16="http://schemas.microsoft.com/office/drawing/2014/main" id="{2B215C8F-5174-4947-948C-7BBEC12C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56"/>
            <a:ext cx="2371346" cy="152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5985F9E-723F-4969-90A4-E0B98753BA93}"/>
              </a:ext>
            </a:extLst>
          </p:cNvPr>
          <p:cNvSpPr txBox="1">
            <a:spLocks/>
          </p:cNvSpPr>
          <p:nvPr/>
        </p:nvSpPr>
        <p:spPr>
          <a:xfrm>
            <a:off x="3447068" y="2976305"/>
            <a:ext cx="5297864" cy="6413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 Mod Seminar Presentation</a:t>
            </a: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513179DF-4395-444D-8D63-2D822BBF0B37}"/>
              </a:ext>
            </a:extLst>
          </p:cNvPr>
          <p:cNvSpPr txBox="1">
            <a:spLocks/>
          </p:cNvSpPr>
          <p:nvPr/>
        </p:nvSpPr>
        <p:spPr>
          <a:xfrm>
            <a:off x="1833897" y="3715648"/>
            <a:ext cx="10236183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Zanette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Evolution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Biodiversity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Graduate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Master’s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Primatology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UNESP - São Paulo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Advisor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Laurence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Culot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Co-advisor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Ronald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Bialozyt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18B70F-036C-4DEC-AFCA-3B1D2951F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2" y="5773240"/>
            <a:ext cx="3081032" cy="91720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F4B9B13-67A8-4D97-97FC-F29874F7E511}"/>
              </a:ext>
            </a:extLst>
          </p:cNvPr>
          <p:cNvSpPr txBox="1">
            <a:spLocks/>
          </p:cNvSpPr>
          <p:nvPr/>
        </p:nvSpPr>
        <p:spPr>
          <a:xfrm>
            <a:off x="1585274" y="1554293"/>
            <a:ext cx="9021452" cy="15503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drivers of primate movements in fragments: insights for an agent-based modelling simulation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2C09BA7-E2BD-440C-AB90-7F7D29474535}"/>
              </a:ext>
            </a:extLst>
          </p:cNvPr>
          <p:cNvSpPr txBox="1"/>
          <p:nvPr/>
        </p:nvSpPr>
        <p:spPr>
          <a:xfrm>
            <a:off x="9110968" y="6433268"/>
            <a:ext cx="3081032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pt-BR" sz="2000" dirty="0"/>
              <a:t>2022-05-12d</a:t>
            </a:r>
          </a:p>
        </p:txBody>
      </p:sp>
      <p:pic>
        <p:nvPicPr>
          <p:cNvPr id="1028" name="Picture 4" descr="Forschung und Beratung rund um den Wald in vier Bundesländern - NW-FVA">
            <a:extLst>
              <a:ext uri="{FF2B5EF4-FFF2-40B4-BE49-F238E27FC236}">
                <a16:creationId xmlns:a16="http://schemas.microsoft.com/office/drawing/2014/main" id="{583812E0-3605-4291-A75F-5A03412E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680" y="16775"/>
            <a:ext cx="3581400" cy="115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7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patch </a:t>
            </a:r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12" name="Espaço Reservado para Número de Slide 1">
            <a:extLst>
              <a:ext uri="{FF2B5EF4-FFF2-40B4-BE49-F238E27FC236}">
                <a16:creationId xmlns:a16="http://schemas.microsoft.com/office/drawing/2014/main" id="{3B77D2B6-FBDB-45F5-A5D3-EF0E8D6E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05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AEE0ED2-CBC5-4C93-9DD2-38C228143FBA}"/>
              </a:ext>
            </a:extLst>
          </p:cNvPr>
          <p:cNvSpPr txBox="1"/>
          <p:nvPr/>
        </p:nvSpPr>
        <p:spPr>
          <a:xfrm>
            <a:off x="463394" y="4724060"/>
            <a:ext cx="3643505" cy="12704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endParaRPr lang="pt-BR" sz="2000" b="0" dirty="0"/>
          </a:p>
          <a:p>
            <a:endParaRPr lang="pt-BR" sz="2000" b="0" dirty="0"/>
          </a:p>
          <a:p>
            <a:r>
              <a:rPr lang="pt-BR" sz="2000" b="0" dirty="0" err="1"/>
              <a:t>Inconsistent</a:t>
            </a:r>
            <a:r>
              <a:rPr lang="pt-BR" sz="2000" b="0" dirty="0"/>
              <a:t> </a:t>
            </a:r>
            <a:r>
              <a:rPr lang="pt-BR" sz="2000" b="0" dirty="0" err="1"/>
              <a:t>effect</a:t>
            </a:r>
            <a:endParaRPr lang="pt-BR" sz="2000" b="0" dirty="0"/>
          </a:p>
          <a:p>
            <a:r>
              <a:rPr lang="pt-BR" sz="2000" b="0" dirty="0"/>
              <a:t>No </a:t>
            </a:r>
            <a:r>
              <a:rPr lang="pt-BR" sz="2000" b="0" dirty="0" err="1"/>
              <a:t>relation</a:t>
            </a:r>
            <a:r>
              <a:rPr lang="pt-BR" sz="2000" b="0" dirty="0"/>
              <a:t> </a:t>
            </a:r>
            <a:r>
              <a:rPr lang="pt-BR" sz="2000" b="0" dirty="0" err="1"/>
              <a:t>to</a:t>
            </a:r>
            <a:r>
              <a:rPr lang="pt-BR" sz="2000" b="0" dirty="0"/>
              <a:t> </a:t>
            </a:r>
            <a:r>
              <a:rPr lang="pt-BR" sz="2000" b="0" dirty="0" err="1"/>
              <a:t>species</a:t>
            </a:r>
            <a:r>
              <a:rPr lang="pt-BR" sz="2000" b="0" dirty="0"/>
              <a:t> </a:t>
            </a:r>
            <a:r>
              <a:rPr lang="pt-BR" sz="2000" b="0" dirty="0" err="1"/>
              <a:t>attributes</a:t>
            </a:r>
            <a:r>
              <a:rPr lang="pt-BR" sz="2000" b="0" dirty="0"/>
              <a:t> (</a:t>
            </a:r>
            <a:r>
              <a:rPr lang="pt-BR" sz="2000" b="0" dirty="0" err="1"/>
              <a:t>dispersal</a:t>
            </a:r>
            <a:r>
              <a:rPr lang="pt-BR" sz="2000" b="0" dirty="0"/>
              <a:t> </a:t>
            </a:r>
            <a:r>
              <a:rPr lang="pt-BR" sz="2000" b="0" dirty="0" err="1"/>
              <a:t>capacity</a:t>
            </a:r>
            <a:r>
              <a:rPr lang="pt-BR" sz="2000" b="0" dirty="0"/>
              <a:t>, home range </a:t>
            </a:r>
            <a:r>
              <a:rPr lang="pt-BR" sz="2000" b="0" dirty="0" err="1"/>
              <a:t>size</a:t>
            </a:r>
            <a:r>
              <a:rPr lang="pt-BR" sz="2000" b="0" dirty="0"/>
              <a:t>, diet </a:t>
            </a:r>
            <a:r>
              <a:rPr lang="pt-BR" sz="2000" b="0" dirty="0" err="1"/>
              <a:t>specialization</a:t>
            </a:r>
            <a:r>
              <a:rPr lang="pt-BR" sz="2000" b="0" dirty="0"/>
              <a:t>, </a:t>
            </a:r>
            <a:r>
              <a:rPr lang="pt-BR" sz="2000" b="0" dirty="0" err="1"/>
              <a:t>etc</a:t>
            </a:r>
            <a:r>
              <a:rPr lang="pt-BR" sz="2000" b="0" dirty="0"/>
              <a:t>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C2622C0-3CEF-4A52-A402-43B806F9AE30}"/>
              </a:ext>
            </a:extLst>
          </p:cNvPr>
          <p:cNvGrpSpPr/>
          <p:nvPr/>
        </p:nvGrpSpPr>
        <p:grpSpPr>
          <a:xfrm>
            <a:off x="262789" y="1035307"/>
            <a:ext cx="3844110" cy="3606800"/>
            <a:chOff x="149668" y="1296576"/>
            <a:chExt cx="3844110" cy="36068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560CE1F-D2DE-43F9-87DD-30382BCDA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68" y="1296576"/>
              <a:ext cx="3844110" cy="3606800"/>
            </a:xfrm>
            <a:prstGeom prst="rect">
              <a:avLst/>
            </a:prstGeom>
            <a:noFill/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A71858D-4142-4EB3-B42D-3A64FB2D4BF0}"/>
                </a:ext>
              </a:extLst>
            </p:cNvPr>
            <p:cNvGrpSpPr/>
            <p:nvPr/>
          </p:nvGrpSpPr>
          <p:grpSpPr>
            <a:xfrm>
              <a:off x="2441045" y="1759984"/>
              <a:ext cx="1364519" cy="738397"/>
              <a:chOff x="2441045" y="1759984"/>
              <a:chExt cx="1364519" cy="738397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F7857A5E-6E8A-4C41-8ECE-7778E3A48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045" y="1759984"/>
                <a:ext cx="1295400" cy="257175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9CE8E29-76B6-419A-A19B-D2AB429B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4113" y="2008127"/>
                <a:ext cx="914400" cy="228600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C54F7261-B45F-4B76-A893-2F54F57A8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3014" y="2260256"/>
                <a:ext cx="1352550" cy="238125"/>
              </a:xfrm>
              <a:prstGeom prst="rect">
                <a:avLst/>
              </a:prstGeom>
            </p:spPr>
          </p:pic>
        </p:grp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patch </a:t>
            </a:r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12" name="Espaço Reservado para Número de Slide 1">
            <a:extLst>
              <a:ext uri="{FF2B5EF4-FFF2-40B4-BE49-F238E27FC236}">
                <a16:creationId xmlns:a16="http://schemas.microsoft.com/office/drawing/2014/main" id="{50C09EB0-00E0-464B-9DE9-CEC7BAE4A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11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2A05C5-304E-4947-B7D8-EE844940B526}"/>
              </a:ext>
            </a:extLst>
          </p:cNvPr>
          <p:cNvSpPr txBox="1"/>
          <p:nvPr/>
        </p:nvSpPr>
        <p:spPr>
          <a:xfrm>
            <a:off x="563360" y="6581803"/>
            <a:ext cx="3443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Carretero</a:t>
            </a:r>
            <a:r>
              <a:rPr lang="pt-BR" dirty="0"/>
              <a:t>-Pinzón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255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AD7BBE0-14D5-4233-BE53-70D4186700C3}"/>
              </a:ext>
            </a:extLst>
          </p:cNvPr>
          <p:cNvSpPr txBox="1"/>
          <p:nvPr/>
        </p:nvSpPr>
        <p:spPr>
          <a:xfrm>
            <a:off x="563360" y="6581803"/>
            <a:ext cx="3443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Carretero</a:t>
            </a:r>
            <a:r>
              <a:rPr lang="pt-BR" dirty="0"/>
              <a:t>-Pinzón et al. (2016)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EE0ED2-CBC5-4C93-9DD2-38C228143FBA}"/>
              </a:ext>
            </a:extLst>
          </p:cNvPr>
          <p:cNvSpPr txBox="1"/>
          <p:nvPr/>
        </p:nvSpPr>
        <p:spPr>
          <a:xfrm>
            <a:off x="463394" y="4724060"/>
            <a:ext cx="3643505" cy="12704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endParaRPr lang="pt-BR" sz="2000" b="0" dirty="0"/>
          </a:p>
          <a:p>
            <a:endParaRPr lang="pt-BR" sz="2000" b="0" dirty="0"/>
          </a:p>
          <a:p>
            <a:r>
              <a:rPr lang="pt-BR" sz="2000" b="0" dirty="0" err="1"/>
              <a:t>Inconsistent</a:t>
            </a:r>
            <a:r>
              <a:rPr lang="pt-BR" sz="2000" b="0" dirty="0"/>
              <a:t> </a:t>
            </a:r>
            <a:r>
              <a:rPr lang="pt-BR" sz="2000" b="0" dirty="0" err="1"/>
              <a:t>effect</a:t>
            </a:r>
            <a:endParaRPr lang="pt-BR" sz="2000" b="0" dirty="0"/>
          </a:p>
          <a:p>
            <a:r>
              <a:rPr lang="pt-BR" sz="2000" b="0" dirty="0"/>
              <a:t>No </a:t>
            </a:r>
            <a:r>
              <a:rPr lang="pt-BR" sz="2000" b="0" dirty="0" err="1"/>
              <a:t>relation</a:t>
            </a:r>
            <a:r>
              <a:rPr lang="pt-BR" sz="2000" b="0" dirty="0"/>
              <a:t> </a:t>
            </a:r>
            <a:r>
              <a:rPr lang="pt-BR" sz="2000" b="0" dirty="0" err="1"/>
              <a:t>to</a:t>
            </a:r>
            <a:r>
              <a:rPr lang="pt-BR" sz="2000" b="0" dirty="0"/>
              <a:t> </a:t>
            </a:r>
            <a:r>
              <a:rPr lang="pt-BR" sz="2000" b="0" dirty="0" err="1"/>
              <a:t>species</a:t>
            </a:r>
            <a:r>
              <a:rPr lang="pt-BR" sz="2000" b="0" dirty="0"/>
              <a:t> </a:t>
            </a:r>
            <a:r>
              <a:rPr lang="pt-BR" sz="2000" b="0" dirty="0" err="1"/>
              <a:t>attributes</a:t>
            </a:r>
            <a:r>
              <a:rPr lang="pt-BR" sz="2000" b="0" dirty="0"/>
              <a:t> (</a:t>
            </a:r>
            <a:r>
              <a:rPr lang="pt-BR" sz="2000" b="0" dirty="0" err="1"/>
              <a:t>dispersal</a:t>
            </a:r>
            <a:r>
              <a:rPr lang="pt-BR" sz="2000" b="0" dirty="0"/>
              <a:t> </a:t>
            </a:r>
            <a:r>
              <a:rPr lang="pt-BR" sz="2000" b="0" dirty="0" err="1"/>
              <a:t>capacity</a:t>
            </a:r>
            <a:r>
              <a:rPr lang="pt-BR" sz="2000" b="0" dirty="0"/>
              <a:t>, home range </a:t>
            </a:r>
            <a:r>
              <a:rPr lang="pt-BR" sz="2000" b="0" dirty="0" err="1"/>
              <a:t>size</a:t>
            </a:r>
            <a:r>
              <a:rPr lang="pt-BR" sz="2000" b="0" dirty="0"/>
              <a:t>, diet </a:t>
            </a:r>
            <a:r>
              <a:rPr lang="pt-BR" sz="2000" b="0" dirty="0" err="1"/>
              <a:t>specialization</a:t>
            </a:r>
            <a:r>
              <a:rPr lang="pt-BR" sz="2000" b="0" dirty="0"/>
              <a:t>, </a:t>
            </a:r>
            <a:r>
              <a:rPr lang="pt-BR" sz="2000" b="0" dirty="0" err="1"/>
              <a:t>etc</a:t>
            </a:r>
            <a:r>
              <a:rPr lang="pt-BR" sz="2000" b="0" dirty="0"/>
              <a:t>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C2622C0-3CEF-4A52-A402-43B806F9AE30}"/>
              </a:ext>
            </a:extLst>
          </p:cNvPr>
          <p:cNvGrpSpPr/>
          <p:nvPr/>
        </p:nvGrpSpPr>
        <p:grpSpPr>
          <a:xfrm>
            <a:off x="262789" y="1035307"/>
            <a:ext cx="3844110" cy="3606800"/>
            <a:chOff x="149668" y="1296576"/>
            <a:chExt cx="3844110" cy="36068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560CE1F-D2DE-43F9-87DD-30382BCDA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68" y="1296576"/>
              <a:ext cx="3844110" cy="3606800"/>
            </a:xfrm>
            <a:prstGeom prst="rect">
              <a:avLst/>
            </a:prstGeom>
            <a:noFill/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7A71858D-4142-4EB3-B42D-3A64FB2D4BF0}"/>
                </a:ext>
              </a:extLst>
            </p:cNvPr>
            <p:cNvGrpSpPr/>
            <p:nvPr/>
          </p:nvGrpSpPr>
          <p:grpSpPr>
            <a:xfrm>
              <a:off x="2441045" y="1759984"/>
              <a:ext cx="1364519" cy="738397"/>
              <a:chOff x="2441045" y="1759984"/>
              <a:chExt cx="1364519" cy="738397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F7857A5E-6E8A-4C41-8ECE-7778E3A48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1045" y="1759984"/>
                <a:ext cx="1295400" cy="257175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9CE8E29-76B6-419A-A19B-D2AB429B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4113" y="2008127"/>
                <a:ext cx="914400" cy="228600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C54F7261-B45F-4B76-A893-2F54F57A8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3014" y="2260256"/>
                <a:ext cx="1352550" cy="238125"/>
              </a:xfrm>
              <a:prstGeom prst="rect">
                <a:avLst/>
              </a:prstGeom>
            </p:spPr>
          </p:pic>
        </p:grp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patch </a:t>
            </a:r>
            <a:r>
              <a:rPr lang="pt-BR" dirty="0" err="1"/>
              <a:t>size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D5F39F9-3E14-4C00-A088-7373700BA74A}"/>
              </a:ext>
            </a:extLst>
          </p:cNvPr>
          <p:cNvGrpSpPr/>
          <p:nvPr/>
        </p:nvGrpSpPr>
        <p:grpSpPr>
          <a:xfrm>
            <a:off x="4707175" y="1320185"/>
            <a:ext cx="4274186" cy="3729201"/>
            <a:chOff x="4685802" y="2403074"/>
            <a:chExt cx="3848100" cy="2987229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9693C57-6CED-480D-8614-ECD522B7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5802" y="2403074"/>
              <a:ext cx="3848100" cy="2562225"/>
            </a:xfrm>
            <a:prstGeom prst="rect">
              <a:avLst/>
            </a:prstGeom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8E16E4B7-9A0E-4962-84EF-87DEF4BF97A5}"/>
                </a:ext>
              </a:extLst>
            </p:cNvPr>
            <p:cNvGrpSpPr/>
            <p:nvPr/>
          </p:nvGrpSpPr>
          <p:grpSpPr>
            <a:xfrm>
              <a:off x="6096000" y="2498381"/>
              <a:ext cx="2316308" cy="1241796"/>
              <a:chOff x="5853087" y="1894703"/>
              <a:chExt cx="2316308" cy="1241796"/>
            </a:xfrm>
          </p:grpSpPr>
          <p:sp>
            <p:nvSpPr>
              <p:cNvPr id="16" name="Seta: para a Direita 15">
                <a:extLst>
                  <a:ext uri="{FF2B5EF4-FFF2-40B4-BE49-F238E27FC236}">
                    <a16:creationId xmlns:a16="http://schemas.microsoft.com/office/drawing/2014/main" id="{810E99F6-957C-41F2-B6CD-49A19AB4C580}"/>
                  </a:ext>
                </a:extLst>
              </p:cNvPr>
              <p:cNvSpPr/>
              <p:nvPr/>
            </p:nvSpPr>
            <p:spPr>
              <a:xfrm rot="5400000">
                <a:off x="6913199" y="2545129"/>
                <a:ext cx="242837" cy="261610"/>
              </a:xfrm>
              <a:prstGeom prst="rightArrow">
                <a:avLst/>
              </a:prstGeom>
              <a:solidFill>
                <a:srgbClr val="3B383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7B86089-6DF2-4862-B55F-FE8B2E8C15E9}"/>
                  </a:ext>
                </a:extLst>
              </p:cNvPr>
              <p:cNvSpPr txBox="1"/>
              <p:nvPr/>
            </p:nvSpPr>
            <p:spPr>
              <a:xfrm>
                <a:off x="5853087" y="1894703"/>
                <a:ext cx="2269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25000"/>
                      </a:schemeClr>
                    </a:solidFill>
                  </a:rPr>
                  <a:t>1 = linear </a:t>
                </a:r>
                <a:r>
                  <a:rPr lang="pt-BR" sz="1400" b="1" dirty="0" err="1">
                    <a:solidFill>
                      <a:schemeClr val="bg2">
                        <a:lumMod val="25000"/>
                      </a:schemeClr>
                    </a:solidFill>
                  </a:rPr>
                  <a:t>patterns</a:t>
                </a:r>
                <a:endParaRPr lang="pt-BR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7A4B4BC-F36A-4E59-B51E-2E1EA7A327F0}"/>
                  </a:ext>
                </a:extLst>
              </p:cNvPr>
              <p:cNvSpPr txBox="1"/>
              <p:nvPr/>
            </p:nvSpPr>
            <p:spPr>
              <a:xfrm>
                <a:off x="5899835" y="2828722"/>
                <a:ext cx="2269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2">
                        <a:lumMod val="25000"/>
                      </a:schemeClr>
                    </a:solidFill>
                  </a:rPr>
                  <a:t>0 = circular </a:t>
                </a:r>
                <a:r>
                  <a:rPr lang="pt-BR" sz="1400" b="1" dirty="0" err="1">
                    <a:solidFill>
                      <a:schemeClr val="bg2">
                        <a:lumMod val="25000"/>
                      </a:schemeClr>
                    </a:solidFill>
                  </a:rPr>
                  <a:t>patterns</a:t>
                </a:r>
                <a:endParaRPr lang="pt-BR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9" name="Seta: para a Direita 18">
                <a:extLst>
                  <a:ext uri="{FF2B5EF4-FFF2-40B4-BE49-F238E27FC236}">
                    <a16:creationId xmlns:a16="http://schemas.microsoft.com/office/drawing/2014/main" id="{CB744562-B8AD-44B3-AEF5-2E4765B555A6}"/>
                  </a:ext>
                </a:extLst>
              </p:cNvPr>
              <p:cNvSpPr/>
              <p:nvPr/>
            </p:nvSpPr>
            <p:spPr>
              <a:xfrm rot="16200000">
                <a:off x="6913197" y="2236480"/>
                <a:ext cx="242837" cy="261610"/>
              </a:xfrm>
              <a:prstGeom prst="rightArrow">
                <a:avLst/>
              </a:prstGeom>
              <a:solidFill>
                <a:srgbClr val="3B383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6BBF898-BACA-4731-8D37-8725D1F8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4543" y="4856903"/>
              <a:ext cx="2638425" cy="533400"/>
            </a:xfrm>
            <a:prstGeom prst="rect">
              <a:avLst/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4E61BAB-D5CB-46A8-AC28-5727E1F434EA}"/>
              </a:ext>
            </a:extLst>
          </p:cNvPr>
          <p:cNvSpPr txBox="1"/>
          <p:nvPr/>
        </p:nvSpPr>
        <p:spPr>
          <a:xfrm>
            <a:off x="5714174" y="6602296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Boyle et al. (2009)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0723503-CA7A-4506-9ED3-936238920F3B}"/>
              </a:ext>
            </a:extLst>
          </p:cNvPr>
          <p:cNvSpPr txBox="1"/>
          <p:nvPr/>
        </p:nvSpPr>
        <p:spPr>
          <a:xfrm>
            <a:off x="4783554" y="5130976"/>
            <a:ext cx="4197428" cy="8635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Tendency</a:t>
            </a:r>
            <a:r>
              <a:rPr lang="pt-BR" sz="2000" b="0" dirty="0"/>
              <a:t> </a:t>
            </a:r>
            <a:r>
              <a:rPr lang="pt-BR" sz="2000" b="0" dirty="0" err="1"/>
              <a:t>towards</a:t>
            </a:r>
            <a:r>
              <a:rPr lang="pt-BR" sz="2000" b="0" dirty="0"/>
              <a:t> circular </a:t>
            </a:r>
            <a:r>
              <a:rPr lang="pt-BR" sz="2000" b="0" dirty="0" err="1"/>
              <a:t>movements</a:t>
            </a:r>
            <a:r>
              <a:rPr lang="pt-BR" sz="2000" b="0" dirty="0"/>
              <a:t> in </a:t>
            </a:r>
            <a:r>
              <a:rPr lang="pt-BR" sz="2000" b="0" dirty="0" err="1"/>
              <a:t>smaller</a:t>
            </a:r>
            <a:r>
              <a:rPr lang="pt-BR" sz="2000" b="0" dirty="0"/>
              <a:t> </a:t>
            </a:r>
            <a:r>
              <a:rPr lang="pt-BR" sz="2000" b="0" dirty="0" err="1"/>
              <a:t>fragments</a:t>
            </a:r>
            <a:r>
              <a:rPr lang="pt-BR" sz="2000" b="0" dirty="0"/>
              <a:t> (</a:t>
            </a:r>
            <a:r>
              <a:rPr lang="pt-BR" sz="2000" b="0" i="1" dirty="0" err="1"/>
              <a:t>Chiropotes</a:t>
            </a:r>
            <a:r>
              <a:rPr lang="pt-BR" sz="2000" b="0" i="1" dirty="0"/>
              <a:t> </a:t>
            </a:r>
            <a:r>
              <a:rPr lang="pt-BR" sz="2000" b="0" i="1" dirty="0" err="1"/>
              <a:t>satanas</a:t>
            </a:r>
            <a:r>
              <a:rPr lang="pt-BR" sz="2000" b="0" dirty="0"/>
              <a:t>)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D8A4216-CF2B-4990-91EA-4CA7FAE2CA73}"/>
              </a:ext>
            </a:extLst>
          </p:cNvPr>
          <p:cNvGrpSpPr/>
          <p:nvPr/>
        </p:nvGrpSpPr>
        <p:grpSpPr>
          <a:xfrm>
            <a:off x="8459348" y="1005147"/>
            <a:ext cx="1488055" cy="2337121"/>
            <a:chOff x="6798942" y="396068"/>
            <a:chExt cx="1488055" cy="2337121"/>
          </a:xfrm>
        </p:grpSpPr>
        <p:pic>
          <p:nvPicPr>
            <p:cNvPr id="22" name="Picture 2" descr="Black bearded saki - Wikipedia">
              <a:extLst>
                <a:ext uri="{FF2B5EF4-FFF2-40B4-BE49-F238E27FC236}">
                  <a16:creationId xmlns:a16="http://schemas.microsoft.com/office/drawing/2014/main" id="{E92258EB-151C-4023-A8B8-17EC4FB79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942" y="396068"/>
              <a:ext cx="1488055" cy="233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8BCB6BD-5F1B-491B-95C5-AC46B161F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70000"/>
            </a:blip>
            <a:stretch>
              <a:fillRect/>
            </a:stretch>
          </p:blipFill>
          <p:spPr>
            <a:xfrm>
              <a:off x="7800797" y="1822988"/>
              <a:ext cx="350321" cy="342268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20FDE3-E13C-4CC0-8DDE-16E3B158F765}"/>
              </a:ext>
            </a:extLst>
          </p:cNvPr>
          <p:cNvSpPr txBox="1"/>
          <p:nvPr/>
        </p:nvSpPr>
        <p:spPr>
          <a:xfrm>
            <a:off x="9461203" y="3342268"/>
            <a:ext cx="2577821" cy="9777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i="1" dirty="0"/>
              <a:t>*No </a:t>
            </a:r>
            <a:r>
              <a:rPr lang="pt-BR" sz="2000" b="0" i="1" dirty="0" err="1"/>
              <a:t>work</a:t>
            </a:r>
            <a:r>
              <a:rPr lang="pt-BR" sz="2000" b="0" i="1" dirty="0"/>
              <a:t> </a:t>
            </a:r>
            <a:r>
              <a:rPr lang="pt-BR" sz="2000" b="0" i="1" dirty="0" err="1"/>
              <a:t>testing</a:t>
            </a:r>
            <a:r>
              <a:rPr lang="pt-BR" sz="2000" b="0" i="1" dirty="0"/>
              <a:t> </a:t>
            </a:r>
            <a:r>
              <a:rPr lang="pt-BR" sz="2000" b="0" i="1" dirty="0" err="1"/>
              <a:t>the</a:t>
            </a:r>
            <a:r>
              <a:rPr lang="pt-BR" sz="2000" b="0" i="1" dirty="0"/>
              <a:t> </a:t>
            </a:r>
            <a:r>
              <a:rPr lang="pt-BR" sz="2000" b="0" i="1" dirty="0" err="1"/>
              <a:t>effect</a:t>
            </a:r>
            <a:r>
              <a:rPr lang="pt-BR" sz="2000" b="0" i="1" dirty="0"/>
              <a:t> </a:t>
            </a:r>
            <a:r>
              <a:rPr lang="pt-BR" sz="2000" b="0" i="1" dirty="0" err="1"/>
              <a:t>of</a:t>
            </a:r>
            <a:r>
              <a:rPr lang="pt-BR" sz="2000" b="0" i="1" dirty="0"/>
              <a:t> patch shape </a:t>
            </a:r>
            <a:r>
              <a:rPr lang="pt-BR" sz="2000" b="0" i="1" dirty="0" err="1"/>
              <a:t>on</a:t>
            </a:r>
            <a:r>
              <a:rPr lang="pt-BR" sz="2000" b="0" i="1" dirty="0"/>
              <a:t> </a:t>
            </a:r>
            <a:r>
              <a:rPr lang="pt-BR" sz="2000" b="0" i="1" dirty="0" err="1"/>
              <a:t>primate</a:t>
            </a:r>
            <a:r>
              <a:rPr lang="pt-BR" sz="2000" b="0" i="1" dirty="0"/>
              <a:t> </a:t>
            </a:r>
            <a:r>
              <a:rPr lang="pt-BR" sz="2000" b="0" i="1" dirty="0" err="1"/>
              <a:t>movements</a:t>
            </a:r>
            <a:endParaRPr lang="pt-BR" sz="2000" b="0" i="1" dirty="0"/>
          </a:p>
        </p:txBody>
      </p:sp>
      <p:sp>
        <p:nvSpPr>
          <p:cNvPr id="36" name="Espaço Reservado para Número de Slide 1">
            <a:extLst>
              <a:ext uri="{FF2B5EF4-FFF2-40B4-BE49-F238E27FC236}">
                <a16:creationId xmlns:a16="http://schemas.microsoft.com/office/drawing/2014/main" id="{3BD6862D-928A-4CC1-A369-CD58A57A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50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9D34DB-9058-44ED-B32B-81438A32DECC}"/>
              </a:ext>
            </a:extLst>
          </p:cNvPr>
          <p:cNvSpPr txBox="1"/>
          <p:nvPr/>
        </p:nvSpPr>
        <p:spPr>
          <a:xfrm>
            <a:off x="0" y="6550223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Thompson et al. (2013) </a:t>
            </a:r>
            <a:r>
              <a:rPr lang="pt-BR" i="1" dirty="0"/>
              <a:t>IJP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E8F8B2-149E-4FDF-B491-FD98A31C1E5C}"/>
              </a:ext>
            </a:extLst>
          </p:cNvPr>
          <p:cNvSpPr txBox="1"/>
          <p:nvPr/>
        </p:nvSpPr>
        <p:spPr>
          <a:xfrm>
            <a:off x="407964" y="5015060"/>
            <a:ext cx="3509615" cy="668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Larger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(high DBH) are more </a:t>
            </a:r>
            <a:r>
              <a:rPr lang="pt-BR" sz="2000" b="0" dirty="0" err="1"/>
              <a:t>intensily</a:t>
            </a:r>
            <a:r>
              <a:rPr lang="pt-BR" sz="2000" b="0" dirty="0"/>
              <a:t> </a:t>
            </a:r>
            <a:r>
              <a:rPr lang="pt-BR" sz="2000" b="0" i="1" dirty="0" err="1"/>
              <a:t>gouged</a:t>
            </a:r>
            <a:endParaRPr lang="pt-BR" sz="2000" b="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35CC540-CCC6-4BB9-996F-04DF3EB3B694}"/>
              </a:ext>
            </a:extLst>
          </p:cNvPr>
          <p:cNvSpPr txBox="1"/>
          <p:nvPr/>
        </p:nvSpPr>
        <p:spPr>
          <a:xfrm>
            <a:off x="4634144" y="4987856"/>
            <a:ext cx="4346365" cy="6881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Gouging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more </a:t>
            </a:r>
            <a:r>
              <a:rPr lang="pt-BR" sz="2000" b="0" dirty="0" err="1"/>
              <a:t>agreggated</a:t>
            </a:r>
            <a:r>
              <a:rPr lang="pt-BR" sz="2000" b="0" dirty="0"/>
              <a:t> </a:t>
            </a:r>
            <a:r>
              <a:rPr lang="pt-BR" sz="2000" b="0" dirty="0" err="1"/>
              <a:t>than</a:t>
            </a:r>
            <a:r>
              <a:rPr lang="pt-BR" sz="2000" b="0" dirty="0"/>
              <a:t> </a:t>
            </a:r>
            <a:r>
              <a:rPr lang="pt-BR" sz="2000" b="0" dirty="0" err="1"/>
              <a:t>expected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chance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97E890E2-0486-4375-BBDB-AC898E8B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78"/>
            <a:ext cx="4044322" cy="348898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4B7FAA4-69CF-401C-98A9-1DDB9CF1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146" y="1733468"/>
            <a:ext cx="5208359" cy="3074202"/>
          </a:xfrm>
          <a:prstGeom prst="rect">
            <a:avLst/>
          </a:prstGeom>
        </p:spPr>
      </p:pic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2CF228CF-0F2D-4AFF-899F-50ED3733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9D34DB-9058-44ED-B32B-81438A32DECC}"/>
              </a:ext>
            </a:extLst>
          </p:cNvPr>
          <p:cNvSpPr txBox="1"/>
          <p:nvPr/>
        </p:nvSpPr>
        <p:spPr>
          <a:xfrm>
            <a:off x="0" y="6550223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Thompson et al. (2013) </a:t>
            </a:r>
            <a:r>
              <a:rPr lang="pt-BR" i="1" dirty="0"/>
              <a:t>IJP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E8F8B2-149E-4FDF-B491-FD98A31C1E5C}"/>
              </a:ext>
            </a:extLst>
          </p:cNvPr>
          <p:cNvSpPr txBox="1"/>
          <p:nvPr/>
        </p:nvSpPr>
        <p:spPr>
          <a:xfrm>
            <a:off x="407964" y="5015060"/>
            <a:ext cx="3509615" cy="668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Larger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(high DBH) are more </a:t>
            </a:r>
            <a:r>
              <a:rPr lang="pt-BR" sz="2000" b="0" dirty="0" err="1"/>
              <a:t>intensily</a:t>
            </a:r>
            <a:r>
              <a:rPr lang="pt-BR" sz="2000" b="0" dirty="0"/>
              <a:t> </a:t>
            </a:r>
            <a:r>
              <a:rPr lang="pt-BR" sz="2000" b="0" i="1" dirty="0" err="1"/>
              <a:t>gouged</a:t>
            </a:r>
            <a:endParaRPr lang="pt-BR" sz="2000" b="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35CC540-CCC6-4BB9-996F-04DF3EB3B694}"/>
              </a:ext>
            </a:extLst>
          </p:cNvPr>
          <p:cNvSpPr txBox="1"/>
          <p:nvPr/>
        </p:nvSpPr>
        <p:spPr>
          <a:xfrm>
            <a:off x="4634144" y="4987856"/>
            <a:ext cx="4346365" cy="6881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Gouging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more </a:t>
            </a:r>
            <a:r>
              <a:rPr lang="pt-BR" sz="2000" b="0" dirty="0" err="1"/>
              <a:t>agreggated</a:t>
            </a:r>
            <a:r>
              <a:rPr lang="pt-BR" sz="2000" b="0" dirty="0"/>
              <a:t> </a:t>
            </a:r>
            <a:r>
              <a:rPr lang="pt-BR" sz="2000" b="0" dirty="0" err="1"/>
              <a:t>than</a:t>
            </a:r>
            <a:r>
              <a:rPr lang="pt-BR" sz="2000" b="0" dirty="0"/>
              <a:t> </a:t>
            </a:r>
            <a:r>
              <a:rPr lang="pt-BR" sz="2000" b="0" dirty="0" err="1"/>
              <a:t>expected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chance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97E890E2-0486-4375-BBDB-AC898E8B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78"/>
            <a:ext cx="4044322" cy="348898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4B7FAA4-69CF-401C-98A9-1DDB9CF1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146" y="1733468"/>
            <a:ext cx="5208359" cy="307420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114D205-4A9C-4550-8410-3D2C722359D6}"/>
              </a:ext>
            </a:extLst>
          </p:cNvPr>
          <p:cNvSpPr/>
          <p:nvPr/>
        </p:nvSpPr>
        <p:spPr>
          <a:xfrm>
            <a:off x="0" y="1357701"/>
            <a:ext cx="12192000" cy="546968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F19EA27-777B-4F67-9DB1-3B352B6B4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158" y="1403114"/>
            <a:ext cx="5838825" cy="31623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122674-7913-4F30-8CAD-60B16F9A3A0A}"/>
              </a:ext>
            </a:extLst>
          </p:cNvPr>
          <p:cNvSpPr txBox="1"/>
          <p:nvPr/>
        </p:nvSpPr>
        <p:spPr>
          <a:xfrm>
            <a:off x="6728864" y="4763792"/>
            <a:ext cx="4346365" cy="1007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i="1" dirty="0" err="1"/>
              <a:t>Alouatta</a:t>
            </a:r>
            <a:r>
              <a:rPr lang="pt-BR" sz="2000" b="0" i="1" dirty="0"/>
              <a:t> </a:t>
            </a:r>
            <a:r>
              <a:rPr lang="pt-BR" sz="2000" b="0" i="1" dirty="0" err="1"/>
              <a:t>palliata</a:t>
            </a:r>
            <a:r>
              <a:rPr lang="pt-BR" sz="2000" b="0" dirty="0"/>
              <a:t> </a:t>
            </a:r>
            <a:r>
              <a:rPr lang="pt-BR" sz="2000" b="0" dirty="0" err="1"/>
              <a:t>aims</a:t>
            </a:r>
            <a:r>
              <a:rPr lang="pt-BR" sz="2000" b="0" dirty="0"/>
              <a:t> for close </a:t>
            </a:r>
            <a:r>
              <a:rPr lang="pt-BR" sz="2000" b="0" dirty="0" err="1"/>
              <a:t>places</a:t>
            </a:r>
            <a:r>
              <a:rPr lang="pt-BR" sz="2000" b="0" dirty="0"/>
              <a:t> </a:t>
            </a:r>
            <a:r>
              <a:rPr lang="pt-BR" sz="2000" b="0" dirty="0" err="1"/>
              <a:t>with</a:t>
            </a:r>
            <a:r>
              <a:rPr lang="pt-BR" sz="2000" b="0" dirty="0"/>
              <a:t> </a:t>
            </a:r>
            <a:r>
              <a:rPr lang="pt-BR" sz="2000" b="0" dirty="0" err="1"/>
              <a:t>higher</a:t>
            </a:r>
            <a:r>
              <a:rPr lang="pt-BR" sz="2000" b="0" dirty="0"/>
              <a:t> </a:t>
            </a:r>
            <a:r>
              <a:rPr lang="pt-BR" sz="2000" b="0" dirty="0" err="1"/>
              <a:t>fruit</a:t>
            </a:r>
            <a:r>
              <a:rPr lang="pt-BR" sz="2000" b="0" dirty="0"/>
              <a:t> </a:t>
            </a:r>
            <a:r>
              <a:rPr lang="pt-BR" sz="2000" b="0" dirty="0" err="1"/>
              <a:t>availbility</a:t>
            </a:r>
            <a:r>
              <a:rPr lang="pt-BR" sz="2000" b="0" dirty="0"/>
              <a:t> (</a:t>
            </a:r>
            <a:r>
              <a:rPr lang="pt-BR" sz="2000" b="0" dirty="0" err="1"/>
              <a:t>estimated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</a:t>
            </a:r>
            <a:r>
              <a:rPr lang="pt-BR" sz="2000" b="0" dirty="0" err="1"/>
              <a:t>tree</a:t>
            </a:r>
            <a:r>
              <a:rPr lang="pt-BR" sz="2000" b="0" dirty="0"/>
              <a:t> DBH)</a:t>
            </a:r>
            <a:endParaRPr lang="pt-BR" sz="2000" b="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98BF62E-58F3-48F2-81B4-5B6948A5F7CE}"/>
              </a:ext>
            </a:extLst>
          </p:cNvPr>
          <p:cNvSpPr txBox="1"/>
          <p:nvPr/>
        </p:nvSpPr>
        <p:spPr>
          <a:xfrm>
            <a:off x="9988232" y="6519611"/>
            <a:ext cx="217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Hopkins (2016) </a:t>
            </a:r>
            <a:r>
              <a:rPr lang="pt-BR" i="1" dirty="0"/>
              <a:t>Anim. </a:t>
            </a:r>
            <a:r>
              <a:rPr lang="pt-BR" i="1" dirty="0" err="1"/>
              <a:t>Cog</a:t>
            </a:r>
            <a:r>
              <a:rPr lang="pt-BR" i="1" dirty="0"/>
              <a:t>.</a:t>
            </a:r>
            <a:endParaRPr lang="pt-BR" dirty="0"/>
          </a:p>
        </p:txBody>
      </p:sp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1862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7A3BB7F-31B4-41DD-B537-AF047E26512F}"/>
              </a:ext>
            </a:extLst>
          </p:cNvPr>
          <p:cNvSpPr txBox="1"/>
          <p:nvPr/>
        </p:nvSpPr>
        <p:spPr>
          <a:xfrm>
            <a:off x="5211862" y="107942"/>
            <a:ext cx="6494972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?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9D34DB-9058-44ED-B32B-81438A32DECC}"/>
              </a:ext>
            </a:extLst>
          </p:cNvPr>
          <p:cNvSpPr txBox="1"/>
          <p:nvPr/>
        </p:nvSpPr>
        <p:spPr>
          <a:xfrm>
            <a:off x="0" y="6550223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Thompson et al. (2013) </a:t>
            </a:r>
            <a:r>
              <a:rPr lang="pt-BR" i="1" dirty="0"/>
              <a:t>IJP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E8F8B2-149E-4FDF-B491-FD98A31C1E5C}"/>
              </a:ext>
            </a:extLst>
          </p:cNvPr>
          <p:cNvSpPr txBox="1"/>
          <p:nvPr/>
        </p:nvSpPr>
        <p:spPr>
          <a:xfrm>
            <a:off x="407964" y="5015060"/>
            <a:ext cx="3509615" cy="668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Larger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(high DBH) are more </a:t>
            </a:r>
            <a:r>
              <a:rPr lang="pt-BR" sz="2000" b="0" dirty="0" err="1"/>
              <a:t>intensily</a:t>
            </a:r>
            <a:r>
              <a:rPr lang="pt-BR" sz="2000" b="0" dirty="0"/>
              <a:t> </a:t>
            </a:r>
            <a:r>
              <a:rPr lang="pt-BR" sz="2000" b="0" i="1" dirty="0" err="1"/>
              <a:t>gouged</a:t>
            </a:r>
            <a:endParaRPr lang="pt-BR" sz="2000" b="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35CC540-CCC6-4BB9-996F-04DF3EB3B694}"/>
              </a:ext>
            </a:extLst>
          </p:cNvPr>
          <p:cNvSpPr txBox="1"/>
          <p:nvPr/>
        </p:nvSpPr>
        <p:spPr>
          <a:xfrm>
            <a:off x="4634144" y="4987856"/>
            <a:ext cx="4346365" cy="6881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dirty="0" err="1"/>
              <a:t>Gouging</a:t>
            </a:r>
            <a:r>
              <a:rPr lang="pt-BR" sz="2000" b="0" dirty="0"/>
              <a:t> </a:t>
            </a:r>
            <a:r>
              <a:rPr lang="pt-BR" sz="2000" b="0" dirty="0" err="1"/>
              <a:t>trees</a:t>
            </a:r>
            <a:r>
              <a:rPr lang="pt-BR" sz="2000" b="0" dirty="0"/>
              <a:t> more </a:t>
            </a:r>
            <a:r>
              <a:rPr lang="pt-BR" sz="2000" b="0" dirty="0" err="1"/>
              <a:t>agreggated</a:t>
            </a:r>
            <a:r>
              <a:rPr lang="pt-BR" sz="2000" b="0" dirty="0"/>
              <a:t> </a:t>
            </a:r>
            <a:r>
              <a:rPr lang="pt-BR" sz="2000" b="0" dirty="0" err="1"/>
              <a:t>than</a:t>
            </a:r>
            <a:r>
              <a:rPr lang="pt-BR" sz="2000" b="0" dirty="0"/>
              <a:t> </a:t>
            </a:r>
            <a:r>
              <a:rPr lang="pt-BR" sz="2000" b="0" dirty="0" err="1"/>
              <a:t>expected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chance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97E890E2-0486-4375-BBDB-AC898E8B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6078"/>
            <a:ext cx="4044322" cy="348898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4B7FAA4-69CF-401C-98A9-1DDB9CF1D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46" y="1733468"/>
            <a:ext cx="5208359" cy="307420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114D205-4A9C-4550-8410-3D2C722359D6}"/>
              </a:ext>
            </a:extLst>
          </p:cNvPr>
          <p:cNvSpPr/>
          <p:nvPr/>
        </p:nvSpPr>
        <p:spPr>
          <a:xfrm>
            <a:off x="0" y="1357701"/>
            <a:ext cx="12192000" cy="546968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F19EA27-777B-4F67-9DB1-3B352B6B4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158" y="1403114"/>
            <a:ext cx="5838825" cy="31623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122674-7913-4F30-8CAD-60B16F9A3A0A}"/>
              </a:ext>
            </a:extLst>
          </p:cNvPr>
          <p:cNvSpPr txBox="1"/>
          <p:nvPr/>
        </p:nvSpPr>
        <p:spPr>
          <a:xfrm>
            <a:off x="6728864" y="4763792"/>
            <a:ext cx="4346365" cy="1007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b="0" i="1" dirty="0" err="1"/>
              <a:t>Alouatta</a:t>
            </a:r>
            <a:r>
              <a:rPr lang="pt-BR" sz="2000" b="0" i="1" dirty="0"/>
              <a:t> </a:t>
            </a:r>
            <a:r>
              <a:rPr lang="pt-BR" sz="2000" b="0" i="1" dirty="0" err="1"/>
              <a:t>palliata</a:t>
            </a:r>
            <a:r>
              <a:rPr lang="pt-BR" sz="2000" b="0" dirty="0"/>
              <a:t> </a:t>
            </a:r>
            <a:r>
              <a:rPr lang="pt-BR" sz="2000" b="0" dirty="0" err="1"/>
              <a:t>aims</a:t>
            </a:r>
            <a:r>
              <a:rPr lang="pt-BR" sz="2000" b="0" dirty="0"/>
              <a:t> for close </a:t>
            </a:r>
            <a:r>
              <a:rPr lang="pt-BR" sz="2000" b="0" dirty="0" err="1"/>
              <a:t>places</a:t>
            </a:r>
            <a:r>
              <a:rPr lang="pt-BR" sz="2000" b="0" dirty="0"/>
              <a:t> </a:t>
            </a:r>
            <a:r>
              <a:rPr lang="pt-BR" sz="2000" b="0" dirty="0" err="1"/>
              <a:t>with</a:t>
            </a:r>
            <a:r>
              <a:rPr lang="pt-BR" sz="2000" b="0" dirty="0"/>
              <a:t> </a:t>
            </a:r>
            <a:r>
              <a:rPr lang="pt-BR" sz="2000" b="0" dirty="0" err="1"/>
              <a:t>higher</a:t>
            </a:r>
            <a:r>
              <a:rPr lang="pt-BR" sz="2000" b="0" dirty="0"/>
              <a:t> </a:t>
            </a:r>
            <a:r>
              <a:rPr lang="pt-BR" sz="2000" b="0" dirty="0" err="1"/>
              <a:t>fruit</a:t>
            </a:r>
            <a:r>
              <a:rPr lang="pt-BR" sz="2000" b="0" dirty="0"/>
              <a:t> </a:t>
            </a:r>
            <a:r>
              <a:rPr lang="pt-BR" sz="2000" b="0" dirty="0" err="1"/>
              <a:t>availbility</a:t>
            </a:r>
            <a:r>
              <a:rPr lang="pt-BR" sz="2000" b="0" dirty="0"/>
              <a:t> (</a:t>
            </a:r>
            <a:r>
              <a:rPr lang="pt-BR" sz="2000" b="0" dirty="0" err="1"/>
              <a:t>estimated</a:t>
            </a:r>
            <a:r>
              <a:rPr lang="pt-BR" sz="2000" b="0" dirty="0"/>
              <a:t> </a:t>
            </a:r>
            <a:r>
              <a:rPr lang="pt-BR" sz="2000" b="0" dirty="0" err="1"/>
              <a:t>by</a:t>
            </a:r>
            <a:r>
              <a:rPr lang="pt-BR" sz="2000" b="0" dirty="0"/>
              <a:t> </a:t>
            </a:r>
            <a:r>
              <a:rPr lang="pt-BR" sz="2000" b="0" dirty="0" err="1"/>
              <a:t>tree</a:t>
            </a:r>
            <a:r>
              <a:rPr lang="pt-BR" sz="2000" b="0" dirty="0"/>
              <a:t> DBH)</a:t>
            </a:r>
            <a:endParaRPr lang="pt-BR" sz="2000" b="0" i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98BF62E-58F3-48F2-81B4-5B6948A5F7CE}"/>
              </a:ext>
            </a:extLst>
          </p:cNvPr>
          <p:cNvSpPr txBox="1"/>
          <p:nvPr/>
        </p:nvSpPr>
        <p:spPr>
          <a:xfrm>
            <a:off x="9988232" y="6519611"/>
            <a:ext cx="217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>
                <a:latin typeface="TimesNewRomanPSMT"/>
              </a:defRPr>
            </a:lvl1pPr>
          </a:lstStyle>
          <a:p>
            <a:r>
              <a:rPr lang="pt-BR" dirty="0"/>
              <a:t>Hopkins (2016) </a:t>
            </a:r>
            <a:r>
              <a:rPr lang="pt-BR" i="1" dirty="0"/>
              <a:t>Anim. </a:t>
            </a:r>
            <a:r>
              <a:rPr lang="pt-BR" i="1" dirty="0" err="1"/>
              <a:t>Cog</a:t>
            </a:r>
            <a:r>
              <a:rPr lang="pt-BR" i="1" dirty="0"/>
              <a:t>.</a:t>
            </a:r>
            <a:endParaRPr lang="pt-BR" dirty="0"/>
          </a:p>
        </p:txBody>
      </p:sp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15</a:t>
            </a:fld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F11F09-061D-46A0-91BC-9FFB14848798}"/>
              </a:ext>
            </a:extLst>
          </p:cNvPr>
          <p:cNvSpPr/>
          <p:nvPr/>
        </p:nvSpPr>
        <p:spPr>
          <a:xfrm>
            <a:off x="29775" y="-60894"/>
            <a:ext cx="12192000" cy="6979788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C9C3D7D-281B-4532-BE19-D9C643E608FF}"/>
              </a:ext>
            </a:extLst>
          </p:cNvPr>
          <p:cNvSpPr txBox="1"/>
          <p:nvPr/>
        </p:nvSpPr>
        <p:spPr>
          <a:xfrm>
            <a:off x="934406" y="1615597"/>
            <a:ext cx="4826009" cy="1698668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Limited</a:t>
            </a:r>
            <a:r>
              <a:rPr lang="pt-BR" dirty="0"/>
              <a:t> </a:t>
            </a:r>
            <a:r>
              <a:rPr lang="pt-BR" dirty="0" err="1"/>
              <a:t>evidence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environmental</a:t>
            </a:r>
            <a:r>
              <a:rPr lang="pt-BR" dirty="0"/>
              <a:t> </a:t>
            </a:r>
            <a:r>
              <a:rPr lang="pt-BR" dirty="0" err="1"/>
              <a:t>factors</a:t>
            </a:r>
            <a:r>
              <a:rPr lang="pt-BR" dirty="0"/>
              <a:t> </a:t>
            </a:r>
            <a:r>
              <a:rPr lang="pt-BR" dirty="0" err="1"/>
              <a:t>affecting</a:t>
            </a:r>
            <a:r>
              <a:rPr lang="pt-BR" dirty="0"/>
              <a:t> </a:t>
            </a:r>
            <a:r>
              <a:rPr lang="pt-BR" dirty="0" err="1"/>
              <a:t>primate</a:t>
            </a:r>
            <a:r>
              <a:rPr lang="pt-BR" dirty="0"/>
              <a:t> </a:t>
            </a:r>
            <a:r>
              <a:rPr lang="pt-BR" dirty="0" err="1"/>
              <a:t>movements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endParaRPr lang="pt-BR" dirty="0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EE5DCA55-C8E8-47B4-AC71-15009B661B40}"/>
              </a:ext>
            </a:extLst>
          </p:cNvPr>
          <p:cNvSpPr/>
          <p:nvPr/>
        </p:nvSpPr>
        <p:spPr>
          <a:xfrm rot="16200000">
            <a:off x="6237837" y="1967149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10D2A59-EBBF-4DEB-9808-F3567F65EC2D}"/>
              </a:ext>
            </a:extLst>
          </p:cNvPr>
          <p:cNvSpPr txBox="1"/>
          <p:nvPr/>
        </p:nvSpPr>
        <p:spPr>
          <a:xfrm>
            <a:off x="7107218" y="1570767"/>
            <a:ext cx="3595441" cy="1274618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Costly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intensive</a:t>
            </a:r>
            <a:r>
              <a:rPr lang="pt-BR" dirty="0"/>
              <a:t> labor for </a:t>
            </a:r>
            <a:r>
              <a:rPr lang="pt-BR" dirty="0" err="1"/>
              <a:t>sampling</a:t>
            </a:r>
            <a:r>
              <a:rPr lang="pt-BR" dirty="0"/>
              <a:t>; </a:t>
            </a:r>
            <a:r>
              <a:rPr lang="pt-BR" dirty="0" err="1"/>
              <a:t>replication</a:t>
            </a:r>
            <a:r>
              <a:rPr lang="pt-BR" dirty="0"/>
              <a:t> </a:t>
            </a:r>
            <a:r>
              <a:rPr lang="pt-BR" dirty="0" err="1"/>
              <a:t>problems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805E452-633E-4A31-B68A-64747667EC90}"/>
              </a:ext>
            </a:extLst>
          </p:cNvPr>
          <p:cNvSpPr txBox="1"/>
          <p:nvPr/>
        </p:nvSpPr>
        <p:spPr>
          <a:xfrm>
            <a:off x="6815112" y="3712448"/>
            <a:ext cx="4179649" cy="2120179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Agent </a:t>
            </a:r>
            <a:r>
              <a:rPr lang="pt-BR" dirty="0" err="1"/>
              <a:t>based</a:t>
            </a:r>
            <a:r>
              <a:rPr lang="pt-BR" dirty="0"/>
              <a:t> models are </a:t>
            </a:r>
            <a:r>
              <a:rPr lang="pt-BR" dirty="0" err="1"/>
              <a:t>good</a:t>
            </a:r>
            <a:r>
              <a:rPr lang="pt-BR" dirty="0"/>
              <a:t> candidates for </a:t>
            </a:r>
            <a:r>
              <a:rPr lang="pt-BR" dirty="0" err="1"/>
              <a:t>addressing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fragmentation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these</a:t>
            </a:r>
            <a:r>
              <a:rPr lang="pt-BR" dirty="0"/>
              <a:t> processes</a:t>
            </a:r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6416BCC4-8EFA-4CA1-8B9D-63FB5C0D7AB1}"/>
              </a:ext>
            </a:extLst>
          </p:cNvPr>
          <p:cNvSpPr/>
          <p:nvPr/>
        </p:nvSpPr>
        <p:spPr>
          <a:xfrm>
            <a:off x="8706974" y="2993815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534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16</a:t>
            </a:fld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ha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</p:spTree>
    <p:extLst>
      <p:ext uri="{BB962C8B-B14F-4D97-AF65-F5344CB8AC3E}">
        <p14:creationId xmlns:p14="http://schemas.microsoft.com/office/powerpoint/2010/main" val="50247760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17</a:t>
            </a:fld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ha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3BA441-2DB1-4D75-905D-5F58FB44F440}"/>
              </a:ext>
            </a:extLst>
          </p:cNvPr>
          <p:cNvSpPr txBox="1"/>
          <p:nvPr/>
        </p:nvSpPr>
        <p:spPr>
          <a:xfrm>
            <a:off x="5783047" y="3399778"/>
            <a:ext cx="6308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TimesNewRomanPSMT"/>
                <a:cs typeface="JasmineUPC" panose="020B0502040204020203" pitchFamily="18" charset="-34"/>
              </a:rPr>
              <a:t>Home range (Burt, 1943):</a:t>
            </a:r>
          </a:p>
          <a:p>
            <a:r>
              <a:rPr lang="pt-BR" dirty="0">
                <a:latin typeface="TimesNewRomanPSMT"/>
                <a:cs typeface="JasmineUPC" panose="020B0502040204020203" pitchFamily="18" charset="-34"/>
              </a:rPr>
              <a:t>“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[...]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that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area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traversed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by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the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individual in its normal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activities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food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gathering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mating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caring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 for </a:t>
            </a:r>
            <a:r>
              <a:rPr lang="pt-BR" i="1" dirty="0" err="1">
                <a:latin typeface="TimesNewRomanPSMT"/>
                <a:cs typeface="JasmineUPC" panose="020B0502040204020203" pitchFamily="18" charset="-34"/>
              </a:rPr>
              <a:t>young</a:t>
            </a:r>
            <a:r>
              <a:rPr lang="pt-BR" i="1" dirty="0">
                <a:latin typeface="TimesNewRomanPSMT"/>
                <a:cs typeface="JasmineUPC" panose="020B0502040204020203" pitchFamily="18" charset="-34"/>
              </a:rPr>
              <a:t>.</a:t>
            </a:r>
            <a:r>
              <a:rPr lang="pt-BR" dirty="0">
                <a:latin typeface="TimesNewRomanPSMT"/>
                <a:cs typeface="JasmineUPC" panose="020B0502040204020203" pitchFamily="18" charset="-34"/>
              </a:rPr>
              <a:t>”</a:t>
            </a:r>
          </a:p>
        </p:txBody>
      </p:sp>
      <p:grpSp>
        <p:nvGrpSpPr>
          <p:cNvPr id="20" name="Grupo 28">
            <a:extLst>
              <a:ext uri="{FF2B5EF4-FFF2-40B4-BE49-F238E27FC236}">
                <a16:creationId xmlns:a16="http://schemas.microsoft.com/office/drawing/2014/main" id="{9E5829DB-BED1-4326-95B4-D5DCE14D50C9}"/>
              </a:ext>
            </a:extLst>
          </p:cNvPr>
          <p:cNvGrpSpPr/>
          <p:nvPr/>
        </p:nvGrpSpPr>
        <p:grpSpPr>
          <a:xfrm>
            <a:off x="3363556" y="4018436"/>
            <a:ext cx="2188310" cy="1333617"/>
            <a:chOff x="4527734" y="1888620"/>
            <a:chExt cx="3521573" cy="1034041"/>
          </a:xfrm>
          <a:solidFill>
            <a:srgbClr val="B9DA8F"/>
          </a:solidFill>
        </p:grpSpPr>
        <p:grpSp>
          <p:nvGrpSpPr>
            <p:cNvPr id="24" name="Grupo 21">
              <a:extLst>
                <a:ext uri="{FF2B5EF4-FFF2-40B4-BE49-F238E27FC236}">
                  <a16:creationId xmlns:a16="http://schemas.microsoft.com/office/drawing/2014/main" id="{8A98EE33-8EB2-413C-BD25-A54B70446A83}"/>
                </a:ext>
              </a:extLst>
            </p:cNvPr>
            <p:cNvGrpSpPr/>
            <p:nvPr/>
          </p:nvGrpSpPr>
          <p:grpSpPr>
            <a:xfrm>
              <a:off x="4527734" y="1888621"/>
              <a:ext cx="3118225" cy="1034040"/>
              <a:chOff x="4527734" y="1888621"/>
              <a:chExt cx="3118225" cy="1034040"/>
            </a:xfrm>
            <a:grpFill/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78F3D3A8-23CC-4018-9507-CEEA62D2FECB}"/>
                  </a:ext>
                </a:extLst>
              </p:cNvPr>
              <p:cNvSpPr/>
              <p:nvPr/>
            </p:nvSpPr>
            <p:spPr>
              <a:xfrm>
                <a:off x="4527734" y="2862841"/>
                <a:ext cx="102549" cy="59820"/>
              </a:xfrm>
              <a:prstGeom prst="ellips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62539A5A-66E7-45CA-8D45-C6FFFCBE8A5B}"/>
                  </a:ext>
                </a:extLst>
              </p:cNvPr>
              <p:cNvCxnSpPr/>
              <p:nvPr/>
            </p:nvCxnSpPr>
            <p:spPr>
              <a:xfrm>
                <a:off x="4630283" y="2862841"/>
                <a:ext cx="3015676" cy="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908C47E7-74F5-48C7-96C1-56AE03DDA7E0}"/>
                  </a:ext>
                </a:extLst>
              </p:cNvPr>
              <p:cNvCxnSpPr/>
              <p:nvPr/>
            </p:nvCxnSpPr>
            <p:spPr>
              <a:xfrm flipH="1">
                <a:off x="7645408" y="1888621"/>
                <a:ext cx="551" cy="97422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Conector de seta reta 26">
              <a:extLst>
                <a:ext uri="{FF2B5EF4-FFF2-40B4-BE49-F238E27FC236}">
                  <a16:creationId xmlns:a16="http://schemas.microsoft.com/office/drawing/2014/main" id="{2767F043-23BC-4CA5-BC86-3BB96C42C34F}"/>
                </a:ext>
              </a:extLst>
            </p:cNvPr>
            <p:cNvCxnSpPr/>
            <p:nvPr/>
          </p:nvCxnSpPr>
          <p:spPr>
            <a:xfrm>
              <a:off x="7645408" y="1888620"/>
              <a:ext cx="403899" cy="0"/>
            </a:xfrm>
            <a:prstGeom prst="straightConnector1">
              <a:avLst/>
            </a:prstGeom>
            <a:grpFill/>
            <a:ln w="28575">
              <a:solidFill>
                <a:srgbClr val="207F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227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18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EF2E0B-5D2C-4B30-BEA4-91516978B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626" y="574298"/>
            <a:ext cx="6880838" cy="486496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3B377F0-206B-4267-B7AE-DE3C70C4EA10}"/>
              </a:ext>
            </a:extLst>
          </p:cNvPr>
          <p:cNvSpPr/>
          <p:nvPr/>
        </p:nvSpPr>
        <p:spPr>
          <a:xfrm>
            <a:off x="6429081" y="5439266"/>
            <a:ext cx="449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patches (32000 ha),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(100 a &gt;1000 ha)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Variation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movement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resource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utilization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endParaRPr lang="pt-BR" sz="2000" dirty="0">
              <a:latin typeface="TimesNewRomanPSMT"/>
              <a:cs typeface="JasmineUPC" panose="020B0502040204020203" pitchFamily="18" charset="-34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94B5DE4-AFD7-48DD-971A-9B5A1BA662B1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ha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217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19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with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varying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shapes 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há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EF2E0B-5D2C-4B30-BEA4-91516978B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626" y="574298"/>
            <a:ext cx="6880838" cy="486496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3B377F0-206B-4267-B7AE-DE3C70C4EA10}"/>
              </a:ext>
            </a:extLst>
          </p:cNvPr>
          <p:cNvSpPr/>
          <p:nvPr/>
        </p:nvSpPr>
        <p:spPr>
          <a:xfrm>
            <a:off x="6429081" y="5439266"/>
            <a:ext cx="449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patches (32000 ha),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(100 a &gt;1000 ha)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Variation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movement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resource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utilization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endParaRPr lang="pt-BR" sz="2000" dirty="0">
              <a:latin typeface="TimesNewRomanPSMT"/>
              <a:cs typeface="JasmineUPC" panose="020B0502040204020203" pitchFamily="18" charset="-3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99FBCF-50F4-42A1-B6AE-2D4EF52CEF2F}"/>
              </a:ext>
            </a:extLst>
          </p:cNvPr>
          <p:cNvSpPr/>
          <p:nvPr/>
        </p:nvSpPr>
        <p:spPr>
          <a:xfrm>
            <a:off x="0" y="1"/>
            <a:ext cx="12192000" cy="682738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1686619-8D90-4990-A0D8-7796308C92E1}"/>
              </a:ext>
            </a:extLst>
          </p:cNvPr>
          <p:cNvGrpSpPr/>
          <p:nvPr/>
        </p:nvGrpSpPr>
        <p:grpSpPr>
          <a:xfrm>
            <a:off x="991433" y="1096292"/>
            <a:ext cx="3881583" cy="1824494"/>
            <a:chOff x="3546242" y="1512459"/>
            <a:chExt cx="2829495" cy="1393275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1A32712D-35DA-45FD-8FDC-2E62563A422F}"/>
                </a:ext>
              </a:extLst>
            </p:cNvPr>
            <p:cNvSpPr/>
            <p:nvPr/>
          </p:nvSpPr>
          <p:spPr>
            <a:xfrm>
              <a:off x="5275731" y="2138568"/>
              <a:ext cx="1100006" cy="553748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52630EE-959B-4BE4-BD66-CCD6ED5FE5B8}"/>
                </a:ext>
              </a:extLst>
            </p:cNvPr>
            <p:cNvGrpSpPr/>
            <p:nvPr/>
          </p:nvGrpSpPr>
          <p:grpSpPr>
            <a:xfrm>
              <a:off x="3546242" y="1512459"/>
              <a:ext cx="2708323" cy="1393275"/>
              <a:chOff x="3546242" y="1512459"/>
              <a:chExt cx="2708323" cy="1393275"/>
            </a:xfrm>
          </p:grpSpPr>
          <p:pic>
            <p:nvPicPr>
              <p:cNvPr id="28" name="Picture 12" descr="Lion Tamarin Stock Illustrations – 48 Lion Tamarin Stock Illustrations,  Vectors &amp; Clipart - Dreamstime">
                <a:extLst>
                  <a:ext uri="{FF2B5EF4-FFF2-40B4-BE49-F238E27FC236}">
                    <a16:creationId xmlns:a16="http://schemas.microsoft.com/office/drawing/2014/main" id="{AF6AA6CE-ED15-4C25-A9C2-9A50000E3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8481" y="1542833"/>
                <a:ext cx="1186420" cy="118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861BF90F-11E0-4BE0-8629-1E5F8BE7328F}"/>
                  </a:ext>
                </a:extLst>
              </p:cNvPr>
              <p:cNvSpPr/>
              <p:nvPr/>
            </p:nvSpPr>
            <p:spPr>
              <a:xfrm>
                <a:off x="3561766" y="1578871"/>
                <a:ext cx="717073" cy="545406"/>
              </a:xfrm>
              <a:custGeom>
                <a:avLst/>
                <a:gdLst>
                  <a:gd name="connsiteX0" fmla="*/ 38100 w 717073"/>
                  <a:gd name="connsiteY0" fmla="*/ 251460 h 545406"/>
                  <a:gd name="connsiteX1" fmla="*/ 38100 w 717073"/>
                  <a:gd name="connsiteY1" fmla="*/ 251460 h 545406"/>
                  <a:gd name="connsiteX2" fmla="*/ 76200 w 717073"/>
                  <a:gd name="connsiteY2" fmla="*/ 60960 h 545406"/>
                  <a:gd name="connsiteX3" fmla="*/ 99060 w 717073"/>
                  <a:gd name="connsiteY3" fmla="*/ 45720 h 545406"/>
                  <a:gd name="connsiteX4" fmla="*/ 160020 w 717073"/>
                  <a:gd name="connsiteY4" fmla="*/ 7620 h 545406"/>
                  <a:gd name="connsiteX5" fmla="*/ 182880 w 717073"/>
                  <a:gd name="connsiteY5" fmla="*/ 0 h 545406"/>
                  <a:gd name="connsiteX6" fmla="*/ 365760 w 717073"/>
                  <a:gd name="connsiteY6" fmla="*/ 7620 h 545406"/>
                  <a:gd name="connsiteX7" fmla="*/ 411480 w 717073"/>
                  <a:gd name="connsiteY7" fmla="*/ 22860 h 545406"/>
                  <a:gd name="connsiteX8" fmla="*/ 434340 w 717073"/>
                  <a:gd name="connsiteY8" fmla="*/ 53340 h 545406"/>
                  <a:gd name="connsiteX9" fmla="*/ 441960 w 717073"/>
                  <a:gd name="connsiteY9" fmla="*/ 76200 h 545406"/>
                  <a:gd name="connsiteX10" fmla="*/ 464820 w 717073"/>
                  <a:gd name="connsiteY10" fmla="*/ 106680 h 545406"/>
                  <a:gd name="connsiteX11" fmla="*/ 480060 w 717073"/>
                  <a:gd name="connsiteY11" fmla="*/ 137160 h 545406"/>
                  <a:gd name="connsiteX12" fmla="*/ 525780 w 717073"/>
                  <a:gd name="connsiteY12" fmla="*/ 167640 h 545406"/>
                  <a:gd name="connsiteX13" fmla="*/ 571500 w 717073"/>
                  <a:gd name="connsiteY13" fmla="*/ 198120 h 545406"/>
                  <a:gd name="connsiteX14" fmla="*/ 594360 w 717073"/>
                  <a:gd name="connsiteY14" fmla="*/ 213360 h 545406"/>
                  <a:gd name="connsiteX15" fmla="*/ 640080 w 717073"/>
                  <a:gd name="connsiteY15" fmla="*/ 259080 h 545406"/>
                  <a:gd name="connsiteX16" fmla="*/ 662940 w 717073"/>
                  <a:gd name="connsiteY16" fmla="*/ 281940 h 545406"/>
                  <a:gd name="connsiteX17" fmla="*/ 708660 w 717073"/>
                  <a:gd name="connsiteY17" fmla="*/ 312420 h 545406"/>
                  <a:gd name="connsiteX18" fmla="*/ 708660 w 717073"/>
                  <a:gd name="connsiteY18" fmla="*/ 365760 h 545406"/>
                  <a:gd name="connsiteX19" fmla="*/ 685800 w 717073"/>
                  <a:gd name="connsiteY19" fmla="*/ 381000 h 545406"/>
                  <a:gd name="connsiteX20" fmla="*/ 640080 w 717073"/>
                  <a:gd name="connsiteY20" fmla="*/ 457200 h 545406"/>
                  <a:gd name="connsiteX21" fmla="*/ 617220 w 717073"/>
                  <a:gd name="connsiteY21" fmla="*/ 480060 h 545406"/>
                  <a:gd name="connsiteX22" fmla="*/ 579120 w 717073"/>
                  <a:gd name="connsiteY22" fmla="*/ 525780 h 545406"/>
                  <a:gd name="connsiteX23" fmla="*/ 502920 w 717073"/>
                  <a:gd name="connsiteY23" fmla="*/ 541020 h 545406"/>
                  <a:gd name="connsiteX24" fmla="*/ 320040 w 717073"/>
                  <a:gd name="connsiteY24" fmla="*/ 533400 h 545406"/>
                  <a:gd name="connsiteX25" fmla="*/ 22860 w 717073"/>
                  <a:gd name="connsiteY25" fmla="*/ 342900 h 545406"/>
                  <a:gd name="connsiteX26" fmla="*/ 0 w 717073"/>
                  <a:gd name="connsiteY26" fmla="*/ 297180 h 545406"/>
                  <a:gd name="connsiteX27" fmla="*/ 15240 w 717073"/>
                  <a:gd name="connsiteY27" fmla="*/ 213360 h 545406"/>
                  <a:gd name="connsiteX28" fmla="*/ 22860 w 717073"/>
                  <a:gd name="connsiteY28" fmla="*/ 198120 h 545406"/>
                  <a:gd name="connsiteX29" fmla="*/ 38100 w 717073"/>
                  <a:gd name="connsiteY29" fmla="*/ 251460 h 54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7073" h="545406">
                    <a:moveTo>
                      <a:pt x="38100" y="251460"/>
                    </a:moveTo>
                    <a:lnTo>
                      <a:pt x="38100" y="251460"/>
                    </a:lnTo>
                    <a:cubicBezTo>
                      <a:pt x="44605" y="114860"/>
                      <a:pt x="8444" y="119036"/>
                      <a:pt x="76200" y="60960"/>
                    </a:cubicBezTo>
                    <a:cubicBezTo>
                      <a:pt x="83153" y="55000"/>
                      <a:pt x="91440" y="50800"/>
                      <a:pt x="99060" y="45720"/>
                    </a:cubicBezTo>
                    <a:cubicBezTo>
                      <a:pt x="123211" y="9494"/>
                      <a:pt x="105612" y="25756"/>
                      <a:pt x="160020" y="7620"/>
                    </a:cubicBezTo>
                    <a:lnTo>
                      <a:pt x="182880" y="0"/>
                    </a:lnTo>
                    <a:cubicBezTo>
                      <a:pt x="243840" y="2540"/>
                      <a:pt x="305050" y="1549"/>
                      <a:pt x="365760" y="7620"/>
                    </a:cubicBezTo>
                    <a:cubicBezTo>
                      <a:pt x="381745" y="9218"/>
                      <a:pt x="411480" y="22860"/>
                      <a:pt x="411480" y="22860"/>
                    </a:cubicBezTo>
                    <a:cubicBezTo>
                      <a:pt x="419100" y="33020"/>
                      <a:pt x="428039" y="42313"/>
                      <a:pt x="434340" y="53340"/>
                    </a:cubicBezTo>
                    <a:cubicBezTo>
                      <a:pt x="438325" y="60314"/>
                      <a:pt x="437975" y="69226"/>
                      <a:pt x="441960" y="76200"/>
                    </a:cubicBezTo>
                    <a:cubicBezTo>
                      <a:pt x="448261" y="87227"/>
                      <a:pt x="458089" y="95910"/>
                      <a:pt x="464820" y="106680"/>
                    </a:cubicBezTo>
                    <a:cubicBezTo>
                      <a:pt x="470840" y="116313"/>
                      <a:pt x="472028" y="129128"/>
                      <a:pt x="480060" y="137160"/>
                    </a:cubicBezTo>
                    <a:cubicBezTo>
                      <a:pt x="493012" y="150112"/>
                      <a:pt x="510540" y="157480"/>
                      <a:pt x="525780" y="167640"/>
                    </a:cubicBezTo>
                    <a:lnTo>
                      <a:pt x="571500" y="198120"/>
                    </a:lnTo>
                    <a:cubicBezTo>
                      <a:pt x="579120" y="203200"/>
                      <a:pt x="587884" y="206884"/>
                      <a:pt x="594360" y="213360"/>
                    </a:cubicBezTo>
                    <a:lnTo>
                      <a:pt x="640080" y="259080"/>
                    </a:lnTo>
                    <a:cubicBezTo>
                      <a:pt x="647700" y="266700"/>
                      <a:pt x="653974" y="275962"/>
                      <a:pt x="662940" y="281940"/>
                    </a:cubicBezTo>
                    <a:lnTo>
                      <a:pt x="708660" y="312420"/>
                    </a:lnTo>
                    <a:cubicBezTo>
                      <a:pt x="715515" y="332985"/>
                      <a:pt x="723544" y="343434"/>
                      <a:pt x="708660" y="365760"/>
                    </a:cubicBezTo>
                    <a:cubicBezTo>
                      <a:pt x="703580" y="373380"/>
                      <a:pt x="693420" y="375920"/>
                      <a:pt x="685800" y="381000"/>
                    </a:cubicBezTo>
                    <a:cubicBezTo>
                      <a:pt x="673774" y="405052"/>
                      <a:pt x="658470" y="438810"/>
                      <a:pt x="640080" y="457200"/>
                    </a:cubicBezTo>
                    <a:cubicBezTo>
                      <a:pt x="632460" y="464820"/>
                      <a:pt x="624119" y="471781"/>
                      <a:pt x="617220" y="480060"/>
                    </a:cubicBezTo>
                    <a:cubicBezTo>
                      <a:pt x="602874" y="497275"/>
                      <a:pt x="600370" y="513637"/>
                      <a:pt x="579120" y="525780"/>
                    </a:cubicBezTo>
                    <a:cubicBezTo>
                      <a:pt x="569759" y="531129"/>
                      <a:pt x="505701" y="540556"/>
                      <a:pt x="502920" y="541020"/>
                    </a:cubicBezTo>
                    <a:cubicBezTo>
                      <a:pt x="441960" y="538480"/>
                      <a:pt x="376439" y="556676"/>
                      <a:pt x="320040" y="533400"/>
                    </a:cubicBezTo>
                    <a:cubicBezTo>
                      <a:pt x="211273" y="488512"/>
                      <a:pt x="22860" y="342900"/>
                      <a:pt x="22860" y="342900"/>
                    </a:cubicBezTo>
                    <a:cubicBezTo>
                      <a:pt x="15155" y="331342"/>
                      <a:pt x="0" y="312954"/>
                      <a:pt x="0" y="297180"/>
                    </a:cubicBezTo>
                    <a:cubicBezTo>
                      <a:pt x="0" y="267759"/>
                      <a:pt x="4524" y="240150"/>
                      <a:pt x="15240" y="213360"/>
                    </a:cubicBezTo>
                    <a:cubicBezTo>
                      <a:pt x="17349" y="208087"/>
                      <a:pt x="20320" y="203200"/>
                      <a:pt x="22860" y="198120"/>
                    </a:cubicBezTo>
                    <a:lnTo>
                      <a:pt x="38100" y="25146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2493D662-67FF-4CE8-9B0B-031E058DFDBD}"/>
                  </a:ext>
                </a:extLst>
              </p:cNvPr>
              <p:cNvSpPr/>
              <p:nvPr/>
            </p:nvSpPr>
            <p:spPr>
              <a:xfrm>
                <a:off x="4839940" y="2552772"/>
                <a:ext cx="350520" cy="352962"/>
              </a:xfrm>
              <a:custGeom>
                <a:avLst/>
                <a:gdLst>
                  <a:gd name="connsiteX0" fmla="*/ 0 w 350520"/>
                  <a:gd name="connsiteY0" fmla="*/ 131982 h 352962"/>
                  <a:gd name="connsiteX1" fmla="*/ 0 w 350520"/>
                  <a:gd name="connsiteY1" fmla="*/ 131982 h 352962"/>
                  <a:gd name="connsiteX2" fmla="*/ 91440 w 350520"/>
                  <a:gd name="connsiteY2" fmla="*/ 2442 h 352962"/>
                  <a:gd name="connsiteX3" fmla="*/ 137160 w 350520"/>
                  <a:gd name="connsiteY3" fmla="*/ 17682 h 352962"/>
                  <a:gd name="connsiteX4" fmla="*/ 160020 w 350520"/>
                  <a:gd name="connsiteY4" fmla="*/ 40542 h 352962"/>
                  <a:gd name="connsiteX5" fmla="*/ 175260 w 350520"/>
                  <a:gd name="connsiteY5" fmla="*/ 63402 h 352962"/>
                  <a:gd name="connsiteX6" fmla="*/ 220980 w 350520"/>
                  <a:gd name="connsiteY6" fmla="*/ 101502 h 352962"/>
                  <a:gd name="connsiteX7" fmla="*/ 236220 w 350520"/>
                  <a:gd name="connsiteY7" fmla="*/ 124362 h 352962"/>
                  <a:gd name="connsiteX8" fmla="*/ 259080 w 350520"/>
                  <a:gd name="connsiteY8" fmla="*/ 131982 h 352962"/>
                  <a:gd name="connsiteX9" fmla="*/ 304800 w 350520"/>
                  <a:gd name="connsiteY9" fmla="*/ 170082 h 352962"/>
                  <a:gd name="connsiteX10" fmla="*/ 327660 w 350520"/>
                  <a:gd name="connsiteY10" fmla="*/ 185322 h 352962"/>
                  <a:gd name="connsiteX11" fmla="*/ 335280 w 350520"/>
                  <a:gd name="connsiteY11" fmla="*/ 231042 h 352962"/>
                  <a:gd name="connsiteX12" fmla="*/ 342900 w 350520"/>
                  <a:gd name="connsiteY12" fmla="*/ 253902 h 352962"/>
                  <a:gd name="connsiteX13" fmla="*/ 350520 w 350520"/>
                  <a:gd name="connsiteY13" fmla="*/ 299622 h 352962"/>
                  <a:gd name="connsiteX14" fmla="*/ 342900 w 350520"/>
                  <a:gd name="connsiteY14" fmla="*/ 337722 h 352962"/>
                  <a:gd name="connsiteX15" fmla="*/ 297180 w 350520"/>
                  <a:gd name="connsiteY15" fmla="*/ 352962 h 352962"/>
                  <a:gd name="connsiteX16" fmla="*/ 228600 w 350520"/>
                  <a:gd name="connsiteY16" fmla="*/ 337722 h 352962"/>
                  <a:gd name="connsiteX17" fmla="*/ 205740 w 350520"/>
                  <a:gd name="connsiteY17" fmla="*/ 322482 h 352962"/>
                  <a:gd name="connsiteX18" fmla="*/ 167640 w 350520"/>
                  <a:gd name="connsiteY18" fmla="*/ 284382 h 352962"/>
                  <a:gd name="connsiteX19" fmla="*/ 152400 w 350520"/>
                  <a:gd name="connsiteY19" fmla="*/ 261522 h 352962"/>
                  <a:gd name="connsiteX20" fmla="*/ 144780 w 350520"/>
                  <a:gd name="connsiteY20" fmla="*/ 231042 h 352962"/>
                  <a:gd name="connsiteX21" fmla="*/ 83820 w 350520"/>
                  <a:gd name="connsiteY21" fmla="*/ 177702 h 352962"/>
                  <a:gd name="connsiteX22" fmla="*/ 60960 w 350520"/>
                  <a:gd name="connsiteY22" fmla="*/ 162462 h 352962"/>
                  <a:gd name="connsiteX23" fmla="*/ 38100 w 350520"/>
                  <a:gd name="connsiteY23" fmla="*/ 147222 h 352962"/>
                  <a:gd name="connsiteX24" fmla="*/ 0 w 350520"/>
                  <a:gd name="connsiteY24" fmla="*/ 131982 h 35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0520" h="352962">
                    <a:moveTo>
                      <a:pt x="0" y="131982"/>
                    </a:moveTo>
                    <a:lnTo>
                      <a:pt x="0" y="131982"/>
                    </a:lnTo>
                    <a:cubicBezTo>
                      <a:pt x="30480" y="88802"/>
                      <a:pt x="50836" y="36278"/>
                      <a:pt x="91440" y="2442"/>
                    </a:cubicBezTo>
                    <a:cubicBezTo>
                      <a:pt x="103781" y="-7842"/>
                      <a:pt x="137160" y="17682"/>
                      <a:pt x="137160" y="17682"/>
                    </a:cubicBezTo>
                    <a:cubicBezTo>
                      <a:pt x="144780" y="25302"/>
                      <a:pt x="153121" y="32263"/>
                      <a:pt x="160020" y="40542"/>
                    </a:cubicBezTo>
                    <a:cubicBezTo>
                      <a:pt x="165883" y="47577"/>
                      <a:pt x="168784" y="56926"/>
                      <a:pt x="175260" y="63402"/>
                    </a:cubicBezTo>
                    <a:cubicBezTo>
                      <a:pt x="235200" y="123342"/>
                      <a:pt x="158563" y="26602"/>
                      <a:pt x="220980" y="101502"/>
                    </a:cubicBezTo>
                    <a:cubicBezTo>
                      <a:pt x="226843" y="108537"/>
                      <a:pt x="229069" y="118641"/>
                      <a:pt x="236220" y="124362"/>
                    </a:cubicBezTo>
                    <a:cubicBezTo>
                      <a:pt x="242492" y="129380"/>
                      <a:pt x="251896" y="128390"/>
                      <a:pt x="259080" y="131982"/>
                    </a:cubicBezTo>
                    <a:cubicBezTo>
                      <a:pt x="287459" y="146171"/>
                      <a:pt x="279521" y="149016"/>
                      <a:pt x="304800" y="170082"/>
                    </a:cubicBezTo>
                    <a:cubicBezTo>
                      <a:pt x="311835" y="175945"/>
                      <a:pt x="320040" y="180242"/>
                      <a:pt x="327660" y="185322"/>
                    </a:cubicBezTo>
                    <a:cubicBezTo>
                      <a:pt x="330200" y="200562"/>
                      <a:pt x="331928" y="215960"/>
                      <a:pt x="335280" y="231042"/>
                    </a:cubicBezTo>
                    <a:cubicBezTo>
                      <a:pt x="337022" y="238883"/>
                      <a:pt x="341158" y="246061"/>
                      <a:pt x="342900" y="253902"/>
                    </a:cubicBezTo>
                    <a:cubicBezTo>
                      <a:pt x="346252" y="268984"/>
                      <a:pt x="347980" y="284382"/>
                      <a:pt x="350520" y="299622"/>
                    </a:cubicBezTo>
                    <a:cubicBezTo>
                      <a:pt x="347980" y="312322"/>
                      <a:pt x="352058" y="328564"/>
                      <a:pt x="342900" y="337722"/>
                    </a:cubicBezTo>
                    <a:cubicBezTo>
                      <a:pt x="331541" y="349081"/>
                      <a:pt x="297180" y="352962"/>
                      <a:pt x="297180" y="352962"/>
                    </a:cubicBezTo>
                    <a:cubicBezTo>
                      <a:pt x="279620" y="350035"/>
                      <a:pt x="247359" y="347101"/>
                      <a:pt x="228600" y="337722"/>
                    </a:cubicBezTo>
                    <a:cubicBezTo>
                      <a:pt x="220409" y="333626"/>
                      <a:pt x="213360" y="327562"/>
                      <a:pt x="205740" y="322482"/>
                    </a:cubicBezTo>
                    <a:cubicBezTo>
                      <a:pt x="165100" y="261522"/>
                      <a:pt x="218440" y="335182"/>
                      <a:pt x="167640" y="284382"/>
                    </a:cubicBezTo>
                    <a:cubicBezTo>
                      <a:pt x="161164" y="277906"/>
                      <a:pt x="157480" y="269142"/>
                      <a:pt x="152400" y="261522"/>
                    </a:cubicBezTo>
                    <a:cubicBezTo>
                      <a:pt x="149860" y="251362"/>
                      <a:pt x="148905" y="240668"/>
                      <a:pt x="144780" y="231042"/>
                    </a:cubicBezTo>
                    <a:cubicBezTo>
                      <a:pt x="132080" y="201409"/>
                      <a:pt x="111760" y="196329"/>
                      <a:pt x="83820" y="177702"/>
                    </a:cubicBezTo>
                    <a:lnTo>
                      <a:pt x="60960" y="162462"/>
                    </a:lnTo>
                    <a:lnTo>
                      <a:pt x="38100" y="147222"/>
                    </a:lnTo>
                    <a:cubicBezTo>
                      <a:pt x="13127" y="130573"/>
                      <a:pt x="6350" y="134522"/>
                      <a:pt x="0" y="13198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300388A6-9415-4AE5-81E9-C7F2B8E5871F}"/>
                  </a:ext>
                </a:extLst>
              </p:cNvPr>
              <p:cNvSpPr/>
              <p:nvPr/>
            </p:nvSpPr>
            <p:spPr>
              <a:xfrm>
                <a:off x="3546242" y="2160315"/>
                <a:ext cx="876719" cy="668225"/>
              </a:xfrm>
              <a:custGeom>
                <a:avLst/>
                <a:gdLst>
                  <a:gd name="connsiteX0" fmla="*/ 751450 w 1323809"/>
                  <a:gd name="connsiteY0" fmla="*/ 937260 h 967740"/>
                  <a:gd name="connsiteX1" fmla="*/ 751450 w 1323809"/>
                  <a:gd name="connsiteY1" fmla="*/ 937260 h 967740"/>
                  <a:gd name="connsiteX2" fmla="*/ 766690 w 1323809"/>
                  <a:gd name="connsiteY2" fmla="*/ 624840 h 967740"/>
                  <a:gd name="connsiteX3" fmla="*/ 713350 w 1323809"/>
                  <a:gd name="connsiteY3" fmla="*/ 601980 h 967740"/>
                  <a:gd name="connsiteX4" fmla="*/ 667630 w 1323809"/>
                  <a:gd name="connsiteY4" fmla="*/ 586740 h 967740"/>
                  <a:gd name="connsiteX5" fmla="*/ 583810 w 1323809"/>
                  <a:gd name="connsiteY5" fmla="*/ 594360 h 967740"/>
                  <a:gd name="connsiteX6" fmla="*/ 560950 w 1323809"/>
                  <a:gd name="connsiteY6" fmla="*/ 601980 h 967740"/>
                  <a:gd name="connsiteX7" fmla="*/ 515230 w 1323809"/>
                  <a:gd name="connsiteY7" fmla="*/ 594360 h 967740"/>
                  <a:gd name="connsiteX8" fmla="*/ 469510 w 1323809"/>
                  <a:gd name="connsiteY8" fmla="*/ 563880 h 967740"/>
                  <a:gd name="connsiteX9" fmla="*/ 461890 w 1323809"/>
                  <a:gd name="connsiteY9" fmla="*/ 541020 h 967740"/>
                  <a:gd name="connsiteX10" fmla="*/ 439030 w 1323809"/>
                  <a:gd name="connsiteY10" fmla="*/ 533400 h 967740"/>
                  <a:gd name="connsiteX11" fmla="*/ 370450 w 1323809"/>
                  <a:gd name="connsiteY11" fmla="*/ 502920 h 967740"/>
                  <a:gd name="connsiteX12" fmla="*/ 347590 w 1323809"/>
                  <a:gd name="connsiteY12" fmla="*/ 495300 h 967740"/>
                  <a:gd name="connsiteX13" fmla="*/ 324730 w 1323809"/>
                  <a:gd name="connsiteY13" fmla="*/ 487680 h 967740"/>
                  <a:gd name="connsiteX14" fmla="*/ 294250 w 1323809"/>
                  <a:gd name="connsiteY14" fmla="*/ 472440 h 967740"/>
                  <a:gd name="connsiteX15" fmla="*/ 271390 w 1323809"/>
                  <a:gd name="connsiteY15" fmla="*/ 464820 h 967740"/>
                  <a:gd name="connsiteX16" fmla="*/ 240910 w 1323809"/>
                  <a:gd name="connsiteY16" fmla="*/ 449580 h 967740"/>
                  <a:gd name="connsiteX17" fmla="*/ 210430 w 1323809"/>
                  <a:gd name="connsiteY17" fmla="*/ 441960 h 967740"/>
                  <a:gd name="connsiteX18" fmla="*/ 172330 w 1323809"/>
                  <a:gd name="connsiteY18" fmla="*/ 426720 h 967740"/>
                  <a:gd name="connsiteX19" fmla="*/ 149470 w 1323809"/>
                  <a:gd name="connsiteY19" fmla="*/ 403860 h 967740"/>
                  <a:gd name="connsiteX20" fmla="*/ 88510 w 1323809"/>
                  <a:gd name="connsiteY20" fmla="*/ 358140 h 967740"/>
                  <a:gd name="connsiteX21" fmla="*/ 35170 w 1323809"/>
                  <a:gd name="connsiteY21" fmla="*/ 304800 h 967740"/>
                  <a:gd name="connsiteX22" fmla="*/ 4690 w 1323809"/>
                  <a:gd name="connsiteY22" fmla="*/ 259080 h 967740"/>
                  <a:gd name="connsiteX23" fmla="*/ 58030 w 1323809"/>
                  <a:gd name="connsiteY23" fmla="*/ 281940 h 967740"/>
                  <a:gd name="connsiteX24" fmla="*/ 118990 w 1323809"/>
                  <a:gd name="connsiteY24" fmla="*/ 312420 h 967740"/>
                  <a:gd name="connsiteX25" fmla="*/ 134230 w 1323809"/>
                  <a:gd name="connsiteY25" fmla="*/ 335280 h 967740"/>
                  <a:gd name="connsiteX26" fmla="*/ 179950 w 1323809"/>
                  <a:gd name="connsiteY26" fmla="*/ 350520 h 967740"/>
                  <a:gd name="connsiteX27" fmla="*/ 218050 w 1323809"/>
                  <a:gd name="connsiteY27" fmla="*/ 381000 h 967740"/>
                  <a:gd name="connsiteX28" fmla="*/ 240910 w 1323809"/>
                  <a:gd name="connsiteY28" fmla="*/ 396240 h 967740"/>
                  <a:gd name="connsiteX29" fmla="*/ 286630 w 1323809"/>
                  <a:gd name="connsiteY29" fmla="*/ 411480 h 967740"/>
                  <a:gd name="connsiteX30" fmla="*/ 309490 w 1323809"/>
                  <a:gd name="connsiteY30" fmla="*/ 419100 h 967740"/>
                  <a:gd name="connsiteX31" fmla="*/ 332350 w 1323809"/>
                  <a:gd name="connsiteY31" fmla="*/ 426720 h 967740"/>
                  <a:gd name="connsiteX32" fmla="*/ 378070 w 1323809"/>
                  <a:gd name="connsiteY32" fmla="*/ 434340 h 967740"/>
                  <a:gd name="connsiteX33" fmla="*/ 423790 w 1323809"/>
                  <a:gd name="connsiteY33" fmla="*/ 457200 h 967740"/>
                  <a:gd name="connsiteX34" fmla="*/ 461890 w 1323809"/>
                  <a:gd name="connsiteY34" fmla="*/ 464820 h 967740"/>
                  <a:gd name="connsiteX35" fmla="*/ 530470 w 1323809"/>
                  <a:gd name="connsiteY35" fmla="*/ 502920 h 967740"/>
                  <a:gd name="connsiteX36" fmla="*/ 545710 w 1323809"/>
                  <a:gd name="connsiteY36" fmla="*/ 525780 h 967740"/>
                  <a:gd name="connsiteX37" fmla="*/ 698110 w 1323809"/>
                  <a:gd name="connsiteY37" fmla="*/ 548640 h 967740"/>
                  <a:gd name="connsiteX38" fmla="*/ 728590 w 1323809"/>
                  <a:gd name="connsiteY38" fmla="*/ 541020 h 967740"/>
                  <a:gd name="connsiteX39" fmla="*/ 743830 w 1323809"/>
                  <a:gd name="connsiteY39" fmla="*/ 495300 h 967740"/>
                  <a:gd name="connsiteX40" fmla="*/ 743830 w 1323809"/>
                  <a:gd name="connsiteY40" fmla="*/ 342900 h 967740"/>
                  <a:gd name="connsiteX41" fmla="*/ 797170 w 1323809"/>
                  <a:gd name="connsiteY41" fmla="*/ 312420 h 967740"/>
                  <a:gd name="connsiteX42" fmla="*/ 835270 w 1323809"/>
                  <a:gd name="connsiteY42" fmla="*/ 243840 h 967740"/>
                  <a:gd name="connsiteX43" fmla="*/ 842890 w 1323809"/>
                  <a:gd name="connsiteY43" fmla="*/ 175260 h 967740"/>
                  <a:gd name="connsiteX44" fmla="*/ 865750 w 1323809"/>
                  <a:gd name="connsiteY44" fmla="*/ 160020 h 967740"/>
                  <a:gd name="connsiteX45" fmla="*/ 888610 w 1323809"/>
                  <a:gd name="connsiteY45" fmla="*/ 137160 h 967740"/>
                  <a:gd name="connsiteX46" fmla="*/ 926710 w 1323809"/>
                  <a:gd name="connsiteY46" fmla="*/ 99060 h 967740"/>
                  <a:gd name="connsiteX47" fmla="*/ 949570 w 1323809"/>
                  <a:gd name="connsiteY47" fmla="*/ 76200 h 967740"/>
                  <a:gd name="connsiteX48" fmla="*/ 995290 w 1323809"/>
                  <a:gd name="connsiteY48" fmla="*/ 60960 h 967740"/>
                  <a:gd name="connsiteX49" fmla="*/ 1025770 w 1323809"/>
                  <a:gd name="connsiteY49" fmla="*/ 45720 h 967740"/>
                  <a:gd name="connsiteX50" fmla="*/ 1086730 w 1323809"/>
                  <a:gd name="connsiteY50" fmla="*/ 38100 h 967740"/>
                  <a:gd name="connsiteX51" fmla="*/ 1140070 w 1323809"/>
                  <a:gd name="connsiteY51" fmla="*/ 30480 h 967740"/>
                  <a:gd name="connsiteX52" fmla="*/ 1208650 w 1323809"/>
                  <a:gd name="connsiteY52" fmla="*/ 0 h 967740"/>
                  <a:gd name="connsiteX53" fmla="*/ 1261990 w 1323809"/>
                  <a:gd name="connsiteY53" fmla="*/ 7620 h 967740"/>
                  <a:gd name="connsiteX54" fmla="*/ 1307710 w 1323809"/>
                  <a:gd name="connsiteY54" fmla="*/ 38100 h 967740"/>
                  <a:gd name="connsiteX55" fmla="*/ 1322950 w 1323809"/>
                  <a:gd name="connsiteY55" fmla="*/ 60960 h 967740"/>
                  <a:gd name="connsiteX56" fmla="*/ 1254370 w 1323809"/>
                  <a:gd name="connsiteY56" fmla="*/ 99060 h 967740"/>
                  <a:gd name="connsiteX57" fmla="*/ 1216270 w 1323809"/>
                  <a:gd name="connsiteY57" fmla="*/ 106680 h 967740"/>
                  <a:gd name="connsiteX58" fmla="*/ 1018150 w 1323809"/>
                  <a:gd name="connsiteY58" fmla="*/ 114300 h 967740"/>
                  <a:gd name="connsiteX59" fmla="*/ 995290 w 1323809"/>
                  <a:gd name="connsiteY59" fmla="*/ 137160 h 967740"/>
                  <a:gd name="connsiteX60" fmla="*/ 980050 w 1323809"/>
                  <a:gd name="connsiteY60" fmla="*/ 160020 h 967740"/>
                  <a:gd name="connsiteX61" fmla="*/ 957190 w 1323809"/>
                  <a:gd name="connsiteY61" fmla="*/ 175260 h 967740"/>
                  <a:gd name="connsiteX62" fmla="*/ 926710 w 1323809"/>
                  <a:gd name="connsiteY62" fmla="*/ 220980 h 967740"/>
                  <a:gd name="connsiteX63" fmla="*/ 911470 w 1323809"/>
                  <a:gd name="connsiteY63" fmla="*/ 243840 h 967740"/>
                  <a:gd name="connsiteX64" fmla="*/ 880990 w 1323809"/>
                  <a:gd name="connsiteY64" fmla="*/ 358140 h 967740"/>
                  <a:gd name="connsiteX65" fmla="*/ 835270 w 1323809"/>
                  <a:gd name="connsiteY65" fmla="*/ 388620 h 967740"/>
                  <a:gd name="connsiteX66" fmla="*/ 835270 w 1323809"/>
                  <a:gd name="connsiteY66" fmla="*/ 449580 h 967740"/>
                  <a:gd name="connsiteX67" fmla="*/ 827650 w 1323809"/>
                  <a:gd name="connsiteY67" fmla="*/ 480060 h 967740"/>
                  <a:gd name="connsiteX68" fmla="*/ 812410 w 1323809"/>
                  <a:gd name="connsiteY68" fmla="*/ 525780 h 967740"/>
                  <a:gd name="connsiteX69" fmla="*/ 820030 w 1323809"/>
                  <a:gd name="connsiteY69" fmla="*/ 579120 h 967740"/>
                  <a:gd name="connsiteX70" fmla="*/ 835270 w 1323809"/>
                  <a:gd name="connsiteY70" fmla="*/ 601980 h 967740"/>
                  <a:gd name="connsiteX71" fmla="*/ 842890 w 1323809"/>
                  <a:gd name="connsiteY71" fmla="*/ 624840 h 967740"/>
                  <a:gd name="connsiteX72" fmla="*/ 835270 w 1323809"/>
                  <a:gd name="connsiteY72" fmla="*/ 670560 h 967740"/>
                  <a:gd name="connsiteX73" fmla="*/ 820030 w 1323809"/>
                  <a:gd name="connsiteY73" fmla="*/ 716280 h 967740"/>
                  <a:gd name="connsiteX74" fmla="*/ 827650 w 1323809"/>
                  <a:gd name="connsiteY74" fmla="*/ 762000 h 967740"/>
                  <a:gd name="connsiteX75" fmla="*/ 812410 w 1323809"/>
                  <a:gd name="connsiteY75" fmla="*/ 830580 h 967740"/>
                  <a:gd name="connsiteX76" fmla="*/ 812410 w 1323809"/>
                  <a:gd name="connsiteY76" fmla="*/ 914400 h 967740"/>
                  <a:gd name="connsiteX77" fmla="*/ 797170 w 1323809"/>
                  <a:gd name="connsiteY77" fmla="*/ 960120 h 967740"/>
                  <a:gd name="connsiteX78" fmla="*/ 774310 w 1323809"/>
                  <a:gd name="connsiteY78" fmla="*/ 967740 h 967740"/>
                  <a:gd name="connsiteX79" fmla="*/ 728590 w 1323809"/>
                  <a:gd name="connsiteY79" fmla="*/ 944880 h 967740"/>
                  <a:gd name="connsiteX80" fmla="*/ 728590 w 1323809"/>
                  <a:gd name="connsiteY80" fmla="*/ 899160 h 967740"/>
                  <a:gd name="connsiteX81" fmla="*/ 720970 w 1323809"/>
                  <a:gd name="connsiteY81" fmla="*/ 883920 h 967740"/>
                  <a:gd name="connsiteX82" fmla="*/ 759070 w 1323809"/>
                  <a:gd name="connsiteY82" fmla="*/ 853440 h 9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323809" h="967740">
                    <a:moveTo>
                      <a:pt x="751450" y="937260"/>
                    </a:moveTo>
                    <a:lnTo>
                      <a:pt x="751450" y="937260"/>
                    </a:lnTo>
                    <a:cubicBezTo>
                      <a:pt x="756530" y="833120"/>
                      <a:pt x="769114" y="729076"/>
                      <a:pt x="766690" y="624840"/>
                    </a:cubicBezTo>
                    <a:cubicBezTo>
                      <a:pt x="766379" y="611448"/>
                      <a:pt x="716965" y="603064"/>
                      <a:pt x="713350" y="601980"/>
                    </a:cubicBezTo>
                    <a:cubicBezTo>
                      <a:pt x="697963" y="597364"/>
                      <a:pt x="667630" y="586740"/>
                      <a:pt x="667630" y="586740"/>
                    </a:cubicBezTo>
                    <a:cubicBezTo>
                      <a:pt x="639690" y="589280"/>
                      <a:pt x="611583" y="590392"/>
                      <a:pt x="583810" y="594360"/>
                    </a:cubicBezTo>
                    <a:cubicBezTo>
                      <a:pt x="575859" y="595496"/>
                      <a:pt x="568982" y="601980"/>
                      <a:pt x="560950" y="601980"/>
                    </a:cubicBezTo>
                    <a:cubicBezTo>
                      <a:pt x="545500" y="601980"/>
                      <a:pt x="530470" y="596900"/>
                      <a:pt x="515230" y="594360"/>
                    </a:cubicBezTo>
                    <a:cubicBezTo>
                      <a:pt x="499990" y="584200"/>
                      <a:pt x="475302" y="581256"/>
                      <a:pt x="469510" y="563880"/>
                    </a:cubicBezTo>
                    <a:cubicBezTo>
                      <a:pt x="466970" y="556260"/>
                      <a:pt x="467570" y="546700"/>
                      <a:pt x="461890" y="541020"/>
                    </a:cubicBezTo>
                    <a:cubicBezTo>
                      <a:pt x="456210" y="535340"/>
                      <a:pt x="446214" y="536992"/>
                      <a:pt x="439030" y="533400"/>
                    </a:cubicBezTo>
                    <a:cubicBezTo>
                      <a:pt x="366577" y="497174"/>
                      <a:pt x="488403" y="542238"/>
                      <a:pt x="370450" y="502920"/>
                    </a:cubicBezTo>
                    <a:lnTo>
                      <a:pt x="347590" y="495300"/>
                    </a:lnTo>
                    <a:cubicBezTo>
                      <a:pt x="339970" y="492760"/>
                      <a:pt x="331914" y="491272"/>
                      <a:pt x="324730" y="487680"/>
                    </a:cubicBezTo>
                    <a:cubicBezTo>
                      <a:pt x="314570" y="482600"/>
                      <a:pt x="304691" y="476915"/>
                      <a:pt x="294250" y="472440"/>
                    </a:cubicBezTo>
                    <a:cubicBezTo>
                      <a:pt x="286867" y="469276"/>
                      <a:pt x="278773" y="467984"/>
                      <a:pt x="271390" y="464820"/>
                    </a:cubicBezTo>
                    <a:cubicBezTo>
                      <a:pt x="260949" y="460345"/>
                      <a:pt x="251546" y="453568"/>
                      <a:pt x="240910" y="449580"/>
                    </a:cubicBezTo>
                    <a:cubicBezTo>
                      <a:pt x="231104" y="445903"/>
                      <a:pt x="220365" y="445272"/>
                      <a:pt x="210430" y="441960"/>
                    </a:cubicBezTo>
                    <a:cubicBezTo>
                      <a:pt x="197454" y="437635"/>
                      <a:pt x="185030" y="431800"/>
                      <a:pt x="172330" y="426720"/>
                    </a:cubicBezTo>
                    <a:cubicBezTo>
                      <a:pt x="164710" y="419100"/>
                      <a:pt x="157580" y="410956"/>
                      <a:pt x="149470" y="403860"/>
                    </a:cubicBezTo>
                    <a:cubicBezTo>
                      <a:pt x="120509" y="378519"/>
                      <a:pt x="115729" y="376286"/>
                      <a:pt x="88510" y="358140"/>
                    </a:cubicBezTo>
                    <a:cubicBezTo>
                      <a:pt x="43864" y="291171"/>
                      <a:pt x="116622" y="395303"/>
                      <a:pt x="35170" y="304800"/>
                    </a:cubicBezTo>
                    <a:cubicBezTo>
                      <a:pt x="22917" y="291186"/>
                      <a:pt x="-12686" y="253288"/>
                      <a:pt x="4690" y="259080"/>
                    </a:cubicBezTo>
                    <a:cubicBezTo>
                      <a:pt x="51643" y="274731"/>
                      <a:pt x="1534" y="256831"/>
                      <a:pt x="58030" y="281940"/>
                    </a:cubicBezTo>
                    <a:cubicBezTo>
                      <a:pt x="113954" y="306795"/>
                      <a:pt x="78508" y="285432"/>
                      <a:pt x="118990" y="312420"/>
                    </a:cubicBezTo>
                    <a:cubicBezTo>
                      <a:pt x="124070" y="320040"/>
                      <a:pt x="126464" y="330426"/>
                      <a:pt x="134230" y="335280"/>
                    </a:cubicBezTo>
                    <a:cubicBezTo>
                      <a:pt x="147853" y="343794"/>
                      <a:pt x="179950" y="350520"/>
                      <a:pt x="179950" y="350520"/>
                    </a:cubicBezTo>
                    <a:cubicBezTo>
                      <a:pt x="205641" y="389056"/>
                      <a:pt x="181244" y="362597"/>
                      <a:pt x="218050" y="381000"/>
                    </a:cubicBezTo>
                    <a:cubicBezTo>
                      <a:pt x="226241" y="385096"/>
                      <a:pt x="232541" y="392521"/>
                      <a:pt x="240910" y="396240"/>
                    </a:cubicBezTo>
                    <a:cubicBezTo>
                      <a:pt x="255590" y="402764"/>
                      <a:pt x="271390" y="406400"/>
                      <a:pt x="286630" y="411480"/>
                    </a:cubicBezTo>
                    <a:lnTo>
                      <a:pt x="309490" y="419100"/>
                    </a:lnTo>
                    <a:cubicBezTo>
                      <a:pt x="317110" y="421640"/>
                      <a:pt x="324427" y="425400"/>
                      <a:pt x="332350" y="426720"/>
                    </a:cubicBezTo>
                    <a:cubicBezTo>
                      <a:pt x="347590" y="429260"/>
                      <a:pt x="362988" y="430988"/>
                      <a:pt x="378070" y="434340"/>
                    </a:cubicBezTo>
                    <a:cubicBezTo>
                      <a:pt x="436141" y="447245"/>
                      <a:pt x="364006" y="434781"/>
                      <a:pt x="423790" y="457200"/>
                    </a:cubicBezTo>
                    <a:cubicBezTo>
                      <a:pt x="435917" y="461748"/>
                      <a:pt x="449190" y="462280"/>
                      <a:pt x="461890" y="464820"/>
                    </a:cubicBezTo>
                    <a:cubicBezTo>
                      <a:pt x="514293" y="499755"/>
                      <a:pt x="490234" y="489508"/>
                      <a:pt x="530470" y="502920"/>
                    </a:cubicBezTo>
                    <a:cubicBezTo>
                      <a:pt x="535550" y="510540"/>
                      <a:pt x="536748" y="523893"/>
                      <a:pt x="545710" y="525780"/>
                    </a:cubicBezTo>
                    <a:cubicBezTo>
                      <a:pt x="730515" y="564686"/>
                      <a:pt x="629495" y="502896"/>
                      <a:pt x="698110" y="548640"/>
                    </a:cubicBezTo>
                    <a:cubicBezTo>
                      <a:pt x="708270" y="546100"/>
                      <a:pt x="721774" y="548971"/>
                      <a:pt x="728590" y="541020"/>
                    </a:cubicBezTo>
                    <a:cubicBezTo>
                      <a:pt x="739045" y="528823"/>
                      <a:pt x="743830" y="495300"/>
                      <a:pt x="743830" y="495300"/>
                    </a:cubicBezTo>
                    <a:cubicBezTo>
                      <a:pt x="737522" y="444837"/>
                      <a:pt x="726883" y="393740"/>
                      <a:pt x="743830" y="342900"/>
                    </a:cubicBezTo>
                    <a:cubicBezTo>
                      <a:pt x="749597" y="325600"/>
                      <a:pt x="781956" y="317491"/>
                      <a:pt x="797170" y="312420"/>
                    </a:cubicBezTo>
                    <a:cubicBezTo>
                      <a:pt x="832105" y="260017"/>
                      <a:pt x="821858" y="284076"/>
                      <a:pt x="835270" y="243840"/>
                    </a:cubicBezTo>
                    <a:cubicBezTo>
                      <a:pt x="837810" y="220980"/>
                      <a:pt x="835030" y="196876"/>
                      <a:pt x="842890" y="175260"/>
                    </a:cubicBezTo>
                    <a:cubicBezTo>
                      <a:pt x="846020" y="166653"/>
                      <a:pt x="858715" y="165883"/>
                      <a:pt x="865750" y="160020"/>
                    </a:cubicBezTo>
                    <a:cubicBezTo>
                      <a:pt x="874029" y="153121"/>
                      <a:pt x="881711" y="145439"/>
                      <a:pt x="888610" y="137160"/>
                    </a:cubicBezTo>
                    <a:cubicBezTo>
                      <a:pt x="939410" y="76200"/>
                      <a:pt x="865750" y="149860"/>
                      <a:pt x="926710" y="99060"/>
                    </a:cubicBezTo>
                    <a:cubicBezTo>
                      <a:pt x="934989" y="92161"/>
                      <a:pt x="940150" y="81433"/>
                      <a:pt x="949570" y="76200"/>
                    </a:cubicBezTo>
                    <a:cubicBezTo>
                      <a:pt x="963613" y="68398"/>
                      <a:pt x="980922" y="68144"/>
                      <a:pt x="995290" y="60960"/>
                    </a:cubicBezTo>
                    <a:cubicBezTo>
                      <a:pt x="1005450" y="55880"/>
                      <a:pt x="1014750" y="48475"/>
                      <a:pt x="1025770" y="45720"/>
                    </a:cubicBezTo>
                    <a:cubicBezTo>
                      <a:pt x="1045637" y="40753"/>
                      <a:pt x="1066432" y="40806"/>
                      <a:pt x="1086730" y="38100"/>
                    </a:cubicBezTo>
                    <a:lnTo>
                      <a:pt x="1140070" y="30480"/>
                    </a:lnTo>
                    <a:cubicBezTo>
                      <a:pt x="1194478" y="12344"/>
                      <a:pt x="1172424" y="24151"/>
                      <a:pt x="1208650" y="0"/>
                    </a:cubicBezTo>
                    <a:cubicBezTo>
                      <a:pt x="1226430" y="2540"/>
                      <a:pt x="1245227" y="1173"/>
                      <a:pt x="1261990" y="7620"/>
                    </a:cubicBezTo>
                    <a:cubicBezTo>
                      <a:pt x="1279085" y="14195"/>
                      <a:pt x="1307710" y="38100"/>
                      <a:pt x="1307710" y="38100"/>
                    </a:cubicBezTo>
                    <a:cubicBezTo>
                      <a:pt x="1312790" y="45720"/>
                      <a:pt x="1327494" y="53009"/>
                      <a:pt x="1322950" y="60960"/>
                    </a:cubicBezTo>
                    <a:cubicBezTo>
                      <a:pt x="1313491" y="77513"/>
                      <a:pt x="1275774" y="93709"/>
                      <a:pt x="1254370" y="99060"/>
                    </a:cubicBezTo>
                    <a:cubicBezTo>
                      <a:pt x="1241805" y="102201"/>
                      <a:pt x="1229195" y="105846"/>
                      <a:pt x="1216270" y="106680"/>
                    </a:cubicBezTo>
                    <a:cubicBezTo>
                      <a:pt x="1150318" y="110935"/>
                      <a:pt x="1084190" y="111760"/>
                      <a:pt x="1018150" y="114300"/>
                    </a:cubicBezTo>
                    <a:cubicBezTo>
                      <a:pt x="1010530" y="121920"/>
                      <a:pt x="1002189" y="128881"/>
                      <a:pt x="995290" y="137160"/>
                    </a:cubicBezTo>
                    <a:cubicBezTo>
                      <a:pt x="989427" y="144195"/>
                      <a:pt x="986526" y="153544"/>
                      <a:pt x="980050" y="160020"/>
                    </a:cubicBezTo>
                    <a:cubicBezTo>
                      <a:pt x="973574" y="166496"/>
                      <a:pt x="964810" y="170180"/>
                      <a:pt x="957190" y="175260"/>
                    </a:cubicBezTo>
                    <a:lnTo>
                      <a:pt x="926710" y="220980"/>
                    </a:lnTo>
                    <a:lnTo>
                      <a:pt x="911470" y="243840"/>
                    </a:lnTo>
                    <a:cubicBezTo>
                      <a:pt x="908048" y="264371"/>
                      <a:pt x="909422" y="333262"/>
                      <a:pt x="880990" y="358140"/>
                    </a:cubicBezTo>
                    <a:cubicBezTo>
                      <a:pt x="867206" y="370201"/>
                      <a:pt x="835270" y="388620"/>
                      <a:pt x="835270" y="388620"/>
                    </a:cubicBezTo>
                    <a:cubicBezTo>
                      <a:pt x="817852" y="440875"/>
                      <a:pt x="835270" y="376018"/>
                      <a:pt x="835270" y="449580"/>
                    </a:cubicBezTo>
                    <a:cubicBezTo>
                      <a:pt x="835270" y="460053"/>
                      <a:pt x="830659" y="470029"/>
                      <a:pt x="827650" y="480060"/>
                    </a:cubicBezTo>
                    <a:cubicBezTo>
                      <a:pt x="823034" y="495447"/>
                      <a:pt x="812410" y="525780"/>
                      <a:pt x="812410" y="525780"/>
                    </a:cubicBezTo>
                    <a:cubicBezTo>
                      <a:pt x="814950" y="543560"/>
                      <a:pt x="814869" y="561917"/>
                      <a:pt x="820030" y="579120"/>
                    </a:cubicBezTo>
                    <a:cubicBezTo>
                      <a:pt x="822662" y="587892"/>
                      <a:pt x="831174" y="593789"/>
                      <a:pt x="835270" y="601980"/>
                    </a:cubicBezTo>
                    <a:cubicBezTo>
                      <a:pt x="838862" y="609164"/>
                      <a:pt x="840350" y="617220"/>
                      <a:pt x="842890" y="624840"/>
                    </a:cubicBezTo>
                    <a:cubicBezTo>
                      <a:pt x="840350" y="640080"/>
                      <a:pt x="839017" y="655571"/>
                      <a:pt x="835270" y="670560"/>
                    </a:cubicBezTo>
                    <a:cubicBezTo>
                      <a:pt x="831374" y="686145"/>
                      <a:pt x="820030" y="716280"/>
                      <a:pt x="820030" y="716280"/>
                    </a:cubicBezTo>
                    <a:cubicBezTo>
                      <a:pt x="822570" y="731520"/>
                      <a:pt x="827650" y="746550"/>
                      <a:pt x="827650" y="762000"/>
                    </a:cubicBezTo>
                    <a:cubicBezTo>
                      <a:pt x="827650" y="788821"/>
                      <a:pt x="820268" y="807006"/>
                      <a:pt x="812410" y="830580"/>
                    </a:cubicBezTo>
                    <a:cubicBezTo>
                      <a:pt x="821244" y="874750"/>
                      <a:pt x="824326" y="866737"/>
                      <a:pt x="812410" y="914400"/>
                    </a:cubicBezTo>
                    <a:cubicBezTo>
                      <a:pt x="808514" y="929985"/>
                      <a:pt x="812410" y="955040"/>
                      <a:pt x="797170" y="960120"/>
                    </a:cubicBezTo>
                    <a:lnTo>
                      <a:pt x="774310" y="967740"/>
                    </a:lnTo>
                    <a:cubicBezTo>
                      <a:pt x="759070" y="960120"/>
                      <a:pt x="741527" y="955969"/>
                      <a:pt x="728590" y="944880"/>
                    </a:cubicBezTo>
                    <a:cubicBezTo>
                      <a:pt x="708270" y="927463"/>
                      <a:pt x="728590" y="916577"/>
                      <a:pt x="728590" y="899160"/>
                    </a:cubicBezTo>
                    <a:cubicBezTo>
                      <a:pt x="728590" y="893480"/>
                      <a:pt x="723510" y="889000"/>
                      <a:pt x="720970" y="883920"/>
                    </a:cubicBezTo>
                    <a:lnTo>
                      <a:pt x="759070" y="85344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B1589914-32EB-4FB5-8A95-C2959BFA6AD0}"/>
                  </a:ext>
                </a:extLst>
              </p:cNvPr>
              <p:cNvSpPr/>
              <p:nvPr/>
            </p:nvSpPr>
            <p:spPr>
              <a:xfrm>
                <a:off x="4355779" y="1512459"/>
                <a:ext cx="342187" cy="295923"/>
              </a:xfrm>
              <a:custGeom>
                <a:avLst/>
                <a:gdLst>
                  <a:gd name="connsiteX0" fmla="*/ 0 w 739140"/>
                  <a:gd name="connsiteY0" fmla="*/ 0 h 914400"/>
                  <a:gd name="connsiteX1" fmla="*/ 0 w 739140"/>
                  <a:gd name="connsiteY1" fmla="*/ 0 h 914400"/>
                  <a:gd name="connsiteX2" fmla="*/ 38100 w 739140"/>
                  <a:gd name="connsiteY2" fmla="*/ 91440 h 914400"/>
                  <a:gd name="connsiteX3" fmla="*/ 45720 w 739140"/>
                  <a:gd name="connsiteY3" fmla="*/ 190500 h 914400"/>
                  <a:gd name="connsiteX4" fmla="*/ 53340 w 739140"/>
                  <a:gd name="connsiteY4" fmla="*/ 891540 h 914400"/>
                  <a:gd name="connsiteX5" fmla="*/ 45720 w 739140"/>
                  <a:gd name="connsiteY5" fmla="*/ 914400 h 914400"/>
                  <a:gd name="connsiteX6" fmla="*/ 739140 w 739140"/>
                  <a:gd name="connsiteY6" fmla="*/ 609600 h 914400"/>
                  <a:gd name="connsiteX7" fmla="*/ 533400 w 739140"/>
                  <a:gd name="connsiteY7" fmla="*/ 144780 h 914400"/>
                  <a:gd name="connsiteX8" fmla="*/ 434340 w 739140"/>
                  <a:gd name="connsiteY8" fmla="*/ 99060 h 914400"/>
                  <a:gd name="connsiteX9" fmla="*/ 396240 w 739140"/>
                  <a:gd name="connsiteY9" fmla="*/ 76200 h 914400"/>
                  <a:gd name="connsiteX10" fmla="*/ 350520 w 739140"/>
                  <a:gd name="connsiteY10" fmla="*/ 68580 h 914400"/>
                  <a:gd name="connsiteX11" fmla="*/ 281940 w 739140"/>
                  <a:gd name="connsiteY11" fmla="*/ 45720 h 914400"/>
                  <a:gd name="connsiteX12" fmla="*/ 243840 w 739140"/>
                  <a:gd name="connsiteY12" fmla="*/ 38100 h 914400"/>
                  <a:gd name="connsiteX13" fmla="*/ 60960 w 739140"/>
                  <a:gd name="connsiteY13" fmla="*/ 30480 h 914400"/>
                  <a:gd name="connsiteX14" fmla="*/ 0 w 739140"/>
                  <a:gd name="connsiteY1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9140" h="914400">
                    <a:moveTo>
                      <a:pt x="0" y="0"/>
                    </a:moveTo>
                    <a:lnTo>
                      <a:pt x="0" y="0"/>
                    </a:lnTo>
                    <a:cubicBezTo>
                      <a:pt x="12700" y="30480"/>
                      <a:pt x="30394" y="59332"/>
                      <a:pt x="38100" y="91440"/>
                    </a:cubicBezTo>
                    <a:cubicBezTo>
                      <a:pt x="45829" y="123643"/>
                      <a:pt x="45089" y="157388"/>
                      <a:pt x="45720" y="190500"/>
                    </a:cubicBezTo>
                    <a:cubicBezTo>
                      <a:pt x="50171" y="424151"/>
                      <a:pt x="50800" y="657860"/>
                      <a:pt x="53340" y="891540"/>
                    </a:cubicBezTo>
                    <a:lnTo>
                      <a:pt x="45720" y="914400"/>
                    </a:lnTo>
                    <a:lnTo>
                      <a:pt x="739140" y="609600"/>
                    </a:lnTo>
                    <a:lnTo>
                      <a:pt x="533400" y="144780"/>
                    </a:lnTo>
                    <a:cubicBezTo>
                      <a:pt x="512640" y="135554"/>
                      <a:pt x="460768" y="113742"/>
                      <a:pt x="434340" y="99060"/>
                    </a:cubicBezTo>
                    <a:cubicBezTo>
                      <a:pt x="421393" y="91867"/>
                      <a:pt x="410159" y="81261"/>
                      <a:pt x="396240" y="76200"/>
                    </a:cubicBezTo>
                    <a:cubicBezTo>
                      <a:pt x="381720" y="70920"/>
                      <a:pt x="365760" y="71120"/>
                      <a:pt x="350520" y="68580"/>
                    </a:cubicBezTo>
                    <a:cubicBezTo>
                      <a:pt x="311625" y="53022"/>
                      <a:pt x="318854" y="53923"/>
                      <a:pt x="281940" y="45720"/>
                    </a:cubicBezTo>
                    <a:cubicBezTo>
                      <a:pt x="269297" y="42910"/>
                      <a:pt x="256761" y="38991"/>
                      <a:pt x="243840" y="38100"/>
                    </a:cubicBezTo>
                    <a:cubicBezTo>
                      <a:pt x="182972" y="33902"/>
                      <a:pt x="121920" y="33020"/>
                      <a:pt x="60960" y="30480"/>
                    </a:cubicBezTo>
                    <a:cubicBezTo>
                      <a:pt x="11832" y="14104"/>
                      <a:pt x="10160" y="5080"/>
                      <a:pt x="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661A87D2-0560-4F64-9E22-83001550C402}"/>
                  </a:ext>
                </a:extLst>
              </p:cNvPr>
              <p:cNvSpPr/>
              <p:nvPr/>
            </p:nvSpPr>
            <p:spPr>
              <a:xfrm>
                <a:off x="5478780" y="1650795"/>
                <a:ext cx="775785" cy="361684"/>
              </a:xfrm>
              <a:custGeom>
                <a:avLst/>
                <a:gdLst>
                  <a:gd name="connsiteX0" fmla="*/ 236220 w 1129345"/>
                  <a:gd name="connsiteY0" fmla="*/ 487680 h 1104900"/>
                  <a:gd name="connsiteX1" fmla="*/ 236220 w 1129345"/>
                  <a:gd name="connsiteY1" fmla="*/ 487680 h 1104900"/>
                  <a:gd name="connsiteX2" fmla="*/ 144780 w 1129345"/>
                  <a:gd name="connsiteY2" fmla="*/ 411480 h 1104900"/>
                  <a:gd name="connsiteX3" fmla="*/ 137160 w 1129345"/>
                  <a:gd name="connsiteY3" fmla="*/ 388620 h 1104900"/>
                  <a:gd name="connsiteX4" fmla="*/ 106680 w 1129345"/>
                  <a:gd name="connsiteY4" fmla="*/ 342900 h 1104900"/>
                  <a:gd name="connsiteX5" fmla="*/ 0 w 1129345"/>
                  <a:gd name="connsiteY5" fmla="*/ 160020 h 1104900"/>
                  <a:gd name="connsiteX6" fmla="*/ 701040 w 1129345"/>
                  <a:gd name="connsiteY6" fmla="*/ 0 h 1104900"/>
                  <a:gd name="connsiteX7" fmla="*/ 1059180 w 1129345"/>
                  <a:gd name="connsiteY7" fmla="*/ 243840 h 1104900"/>
                  <a:gd name="connsiteX8" fmla="*/ 1120140 w 1129345"/>
                  <a:gd name="connsiteY8" fmla="*/ 396240 h 1104900"/>
                  <a:gd name="connsiteX9" fmla="*/ 1120140 w 1129345"/>
                  <a:gd name="connsiteY9" fmla="*/ 632460 h 1104900"/>
                  <a:gd name="connsiteX10" fmla="*/ 1112520 w 1129345"/>
                  <a:gd name="connsiteY10" fmla="*/ 662940 h 1104900"/>
                  <a:gd name="connsiteX11" fmla="*/ 1097280 w 1129345"/>
                  <a:gd name="connsiteY11" fmla="*/ 685800 h 1104900"/>
                  <a:gd name="connsiteX12" fmla="*/ 1089660 w 1129345"/>
                  <a:gd name="connsiteY12" fmla="*/ 708660 h 1104900"/>
                  <a:gd name="connsiteX13" fmla="*/ 1074420 w 1129345"/>
                  <a:gd name="connsiteY13" fmla="*/ 731520 h 1104900"/>
                  <a:gd name="connsiteX14" fmla="*/ 1066800 w 1129345"/>
                  <a:gd name="connsiteY14" fmla="*/ 754380 h 1104900"/>
                  <a:gd name="connsiteX15" fmla="*/ 1036320 w 1129345"/>
                  <a:gd name="connsiteY15" fmla="*/ 800100 h 1104900"/>
                  <a:gd name="connsiteX16" fmla="*/ 1021080 w 1129345"/>
                  <a:gd name="connsiteY16" fmla="*/ 822960 h 1104900"/>
                  <a:gd name="connsiteX17" fmla="*/ 998220 w 1129345"/>
                  <a:gd name="connsiteY17" fmla="*/ 876300 h 1104900"/>
                  <a:gd name="connsiteX18" fmla="*/ 990600 w 1129345"/>
                  <a:gd name="connsiteY18" fmla="*/ 899160 h 1104900"/>
                  <a:gd name="connsiteX19" fmla="*/ 937260 w 1129345"/>
                  <a:gd name="connsiteY19" fmla="*/ 960120 h 1104900"/>
                  <a:gd name="connsiteX20" fmla="*/ 861060 w 1129345"/>
                  <a:gd name="connsiteY20" fmla="*/ 990600 h 1104900"/>
                  <a:gd name="connsiteX21" fmla="*/ 784860 w 1129345"/>
                  <a:gd name="connsiteY21" fmla="*/ 1059180 h 1104900"/>
                  <a:gd name="connsiteX22" fmla="*/ 754380 w 1129345"/>
                  <a:gd name="connsiteY22" fmla="*/ 1066800 h 1104900"/>
                  <a:gd name="connsiteX23" fmla="*/ 655320 w 1129345"/>
                  <a:gd name="connsiteY23" fmla="*/ 1082040 h 1104900"/>
                  <a:gd name="connsiteX24" fmla="*/ 548640 w 1129345"/>
                  <a:gd name="connsiteY24" fmla="*/ 1104900 h 1104900"/>
                  <a:gd name="connsiteX25" fmla="*/ 510540 w 1129345"/>
                  <a:gd name="connsiteY25" fmla="*/ 998220 h 1104900"/>
                  <a:gd name="connsiteX26" fmla="*/ 533400 w 1129345"/>
                  <a:gd name="connsiteY26" fmla="*/ 914400 h 1104900"/>
                  <a:gd name="connsiteX27" fmla="*/ 541020 w 1129345"/>
                  <a:gd name="connsiteY27" fmla="*/ 891540 h 1104900"/>
                  <a:gd name="connsiteX28" fmla="*/ 571500 w 1129345"/>
                  <a:gd name="connsiteY28" fmla="*/ 845820 h 1104900"/>
                  <a:gd name="connsiteX29" fmla="*/ 586740 w 1129345"/>
                  <a:gd name="connsiteY29" fmla="*/ 822960 h 1104900"/>
                  <a:gd name="connsiteX30" fmla="*/ 609600 w 1129345"/>
                  <a:gd name="connsiteY30" fmla="*/ 800100 h 1104900"/>
                  <a:gd name="connsiteX31" fmla="*/ 647700 w 1129345"/>
                  <a:gd name="connsiteY31" fmla="*/ 754380 h 1104900"/>
                  <a:gd name="connsiteX32" fmla="*/ 655320 w 1129345"/>
                  <a:gd name="connsiteY32" fmla="*/ 731520 h 1104900"/>
                  <a:gd name="connsiteX33" fmla="*/ 678180 w 1129345"/>
                  <a:gd name="connsiteY33" fmla="*/ 701040 h 1104900"/>
                  <a:gd name="connsiteX34" fmla="*/ 571500 w 1129345"/>
                  <a:gd name="connsiteY34" fmla="*/ 586740 h 1104900"/>
                  <a:gd name="connsiteX35" fmla="*/ 236220 w 1129345"/>
                  <a:gd name="connsiteY35" fmla="*/ 48768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29345" h="1104900">
                    <a:moveTo>
                      <a:pt x="236220" y="487680"/>
                    </a:moveTo>
                    <a:lnTo>
                      <a:pt x="236220" y="487680"/>
                    </a:lnTo>
                    <a:cubicBezTo>
                      <a:pt x="205740" y="462280"/>
                      <a:pt x="172835" y="439535"/>
                      <a:pt x="144780" y="411480"/>
                    </a:cubicBezTo>
                    <a:cubicBezTo>
                      <a:pt x="139100" y="405800"/>
                      <a:pt x="141145" y="395594"/>
                      <a:pt x="137160" y="388620"/>
                    </a:cubicBezTo>
                    <a:cubicBezTo>
                      <a:pt x="67113" y="266037"/>
                      <a:pt x="139558" y="408657"/>
                      <a:pt x="106680" y="342900"/>
                    </a:cubicBezTo>
                    <a:lnTo>
                      <a:pt x="0" y="160020"/>
                    </a:lnTo>
                    <a:lnTo>
                      <a:pt x="701040" y="0"/>
                    </a:lnTo>
                    <a:lnTo>
                      <a:pt x="1059180" y="243840"/>
                    </a:lnTo>
                    <a:lnTo>
                      <a:pt x="1120140" y="396240"/>
                    </a:lnTo>
                    <a:cubicBezTo>
                      <a:pt x="1132480" y="507298"/>
                      <a:pt x="1132349" y="473744"/>
                      <a:pt x="1120140" y="632460"/>
                    </a:cubicBezTo>
                    <a:cubicBezTo>
                      <a:pt x="1119337" y="642902"/>
                      <a:pt x="1116645" y="653314"/>
                      <a:pt x="1112520" y="662940"/>
                    </a:cubicBezTo>
                    <a:cubicBezTo>
                      <a:pt x="1108912" y="671358"/>
                      <a:pt x="1101376" y="677609"/>
                      <a:pt x="1097280" y="685800"/>
                    </a:cubicBezTo>
                    <a:cubicBezTo>
                      <a:pt x="1093688" y="692984"/>
                      <a:pt x="1093252" y="701476"/>
                      <a:pt x="1089660" y="708660"/>
                    </a:cubicBezTo>
                    <a:cubicBezTo>
                      <a:pt x="1085564" y="716851"/>
                      <a:pt x="1078516" y="723329"/>
                      <a:pt x="1074420" y="731520"/>
                    </a:cubicBezTo>
                    <a:cubicBezTo>
                      <a:pt x="1070828" y="738704"/>
                      <a:pt x="1070701" y="747359"/>
                      <a:pt x="1066800" y="754380"/>
                    </a:cubicBezTo>
                    <a:cubicBezTo>
                      <a:pt x="1057905" y="770391"/>
                      <a:pt x="1046480" y="784860"/>
                      <a:pt x="1036320" y="800100"/>
                    </a:cubicBezTo>
                    <a:lnTo>
                      <a:pt x="1021080" y="822960"/>
                    </a:lnTo>
                    <a:cubicBezTo>
                      <a:pt x="1005221" y="886395"/>
                      <a:pt x="1024532" y="823677"/>
                      <a:pt x="998220" y="876300"/>
                    </a:cubicBezTo>
                    <a:cubicBezTo>
                      <a:pt x="994628" y="883484"/>
                      <a:pt x="994501" y="892139"/>
                      <a:pt x="990600" y="899160"/>
                    </a:cubicBezTo>
                    <a:cubicBezTo>
                      <a:pt x="975402" y="926517"/>
                      <a:pt x="965179" y="947711"/>
                      <a:pt x="937260" y="960120"/>
                    </a:cubicBezTo>
                    <a:cubicBezTo>
                      <a:pt x="917965" y="968696"/>
                      <a:pt x="879603" y="975428"/>
                      <a:pt x="861060" y="990600"/>
                    </a:cubicBezTo>
                    <a:cubicBezTo>
                      <a:pt x="846791" y="1002275"/>
                      <a:pt x="812053" y="1047526"/>
                      <a:pt x="784860" y="1059180"/>
                    </a:cubicBezTo>
                    <a:cubicBezTo>
                      <a:pt x="775234" y="1063305"/>
                      <a:pt x="764684" y="1064927"/>
                      <a:pt x="754380" y="1066800"/>
                    </a:cubicBezTo>
                    <a:cubicBezTo>
                      <a:pt x="673866" y="1081439"/>
                      <a:pt x="728975" y="1067309"/>
                      <a:pt x="655320" y="1082040"/>
                    </a:cubicBezTo>
                    <a:cubicBezTo>
                      <a:pt x="619659" y="1089172"/>
                      <a:pt x="548640" y="1104900"/>
                      <a:pt x="548640" y="1104900"/>
                    </a:cubicBezTo>
                    <a:cubicBezTo>
                      <a:pt x="472046" y="1092134"/>
                      <a:pt x="497893" y="1112044"/>
                      <a:pt x="510540" y="998220"/>
                    </a:cubicBezTo>
                    <a:cubicBezTo>
                      <a:pt x="514130" y="965909"/>
                      <a:pt x="522970" y="945689"/>
                      <a:pt x="533400" y="914400"/>
                    </a:cubicBezTo>
                    <a:cubicBezTo>
                      <a:pt x="535940" y="906780"/>
                      <a:pt x="536565" y="898223"/>
                      <a:pt x="541020" y="891540"/>
                    </a:cubicBezTo>
                    <a:lnTo>
                      <a:pt x="571500" y="845820"/>
                    </a:lnTo>
                    <a:cubicBezTo>
                      <a:pt x="576580" y="838200"/>
                      <a:pt x="580264" y="829436"/>
                      <a:pt x="586740" y="822960"/>
                    </a:cubicBezTo>
                    <a:cubicBezTo>
                      <a:pt x="594360" y="815340"/>
                      <a:pt x="602701" y="808379"/>
                      <a:pt x="609600" y="800100"/>
                    </a:cubicBezTo>
                    <a:cubicBezTo>
                      <a:pt x="662644" y="736447"/>
                      <a:pt x="580914" y="821166"/>
                      <a:pt x="647700" y="754380"/>
                    </a:cubicBezTo>
                    <a:cubicBezTo>
                      <a:pt x="650240" y="746760"/>
                      <a:pt x="651335" y="738494"/>
                      <a:pt x="655320" y="731520"/>
                    </a:cubicBezTo>
                    <a:cubicBezTo>
                      <a:pt x="661621" y="720493"/>
                      <a:pt x="678180" y="701040"/>
                      <a:pt x="678180" y="701040"/>
                    </a:cubicBezTo>
                    <a:lnTo>
                      <a:pt x="571500" y="586740"/>
                    </a:lnTo>
                    <a:lnTo>
                      <a:pt x="236220" y="48768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Seta: para a Direita 44">
                <a:extLst>
                  <a:ext uri="{FF2B5EF4-FFF2-40B4-BE49-F238E27FC236}">
                    <a16:creationId xmlns:a16="http://schemas.microsoft.com/office/drawing/2014/main" id="{8DF2EB91-199A-4519-935A-B8D61F941A4B}"/>
                  </a:ext>
                </a:extLst>
              </p:cNvPr>
              <p:cNvSpPr/>
              <p:nvPr/>
            </p:nvSpPr>
            <p:spPr>
              <a:xfrm>
                <a:off x="5358128" y="179295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Seta: para a Direita 45">
                <a:extLst>
                  <a:ext uri="{FF2B5EF4-FFF2-40B4-BE49-F238E27FC236}">
                    <a16:creationId xmlns:a16="http://schemas.microsoft.com/office/drawing/2014/main" id="{44C1A044-DA6D-4C2B-BD34-3055EB287718}"/>
                  </a:ext>
                </a:extLst>
              </p:cNvPr>
              <p:cNvSpPr/>
              <p:nvPr/>
            </p:nvSpPr>
            <p:spPr>
              <a:xfrm rot="2871885">
                <a:off x="5297139" y="212926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Seta: para a Direita 46">
                <a:extLst>
                  <a:ext uri="{FF2B5EF4-FFF2-40B4-BE49-F238E27FC236}">
                    <a16:creationId xmlns:a16="http://schemas.microsoft.com/office/drawing/2014/main" id="{A7CE0499-E0CC-469E-8EF8-A0A2760A3C7B}"/>
                  </a:ext>
                </a:extLst>
              </p:cNvPr>
              <p:cNvSpPr/>
              <p:nvPr/>
            </p:nvSpPr>
            <p:spPr>
              <a:xfrm rot="5583132">
                <a:off x="4950150" y="232754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1C46F516-EF23-484B-A1BF-12725A9C42FD}"/>
                  </a:ext>
                </a:extLst>
              </p:cNvPr>
              <p:cNvSpPr/>
              <p:nvPr/>
            </p:nvSpPr>
            <p:spPr>
              <a:xfrm rot="9206994">
                <a:off x="4540675" y="2094331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1841477D-91EB-4D73-9C61-692E533E2D8C}"/>
                  </a:ext>
                </a:extLst>
              </p:cNvPr>
              <p:cNvSpPr/>
              <p:nvPr/>
            </p:nvSpPr>
            <p:spPr>
              <a:xfrm rot="11816182">
                <a:off x="4753405" y="1618264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Seta: para a Direita 49">
                <a:extLst>
                  <a:ext uri="{FF2B5EF4-FFF2-40B4-BE49-F238E27FC236}">
                    <a16:creationId xmlns:a16="http://schemas.microsoft.com/office/drawing/2014/main" id="{6AA90927-D7FD-4F22-A28D-1DB0FE21C12B}"/>
                  </a:ext>
                </a:extLst>
              </p:cNvPr>
              <p:cNvSpPr/>
              <p:nvPr/>
            </p:nvSpPr>
            <p:spPr>
              <a:xfrm rot="10800000">
                <a:off x="4414066" y="1859650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2088A10-0D26-409C-A32E-530E796E2BE9}"/>
              </a:ext>
            </a:extLst>
          </p:cNvPr>
          <p:cNvSpPr txBox="1"/>
          <p:nvPr/>
        </p:nvSpPr>
        <p:spPr>
          <a:xfrm>
            <a:off x="559778" y="3287720"/>
            <a:ext cx="5230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correlated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to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</a:t>
            </a: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(Pearson </a:t>
            </a:r>
            <a:r>
              <a:rPr lang="el-GR" sz="2000" dirty="0">
                <a:latin typeface="TimesNewRomanPSMT"/>
                <a:cs typeface="JasmineUPC" panose="020B0502040204020203" pitchFamily="18" charset="-34"/>
              </a:rPr>
              <a:t>ρ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= [0.7, 0.9], p &lt; 0.0001)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(Rezende, G. </a:t>
            </a:r>
            <a:r>
              <a:rPr lang="pt-BR" sz="2000" i="1" dirty="0" err="1">
                <a:latin typeface="TimesNewRomanPSMT"/>
                <a:cs typeface="JasmineUPC" panose="020B0502040204020203" pitchFamily="18" charset="-34"/>
              </a:rPr>
              <a:t>unpublished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381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1228CDD-31DB-4930-A10F-2816BDA2D1F4}"/>
              </a:ext>
            </a:extLst>
          </p:cNvPr>
          <p:cNvSpPr txBox="1"/>
          <p:nvPr/>
        </p:nvSpPr>
        <p:spPr>
          <a:xfrm>
            <a:off x="198566" y="72501"/>
            <a:ext cx="1745644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INDEX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F48A3A-CEFF-46C1-94E1-8E6CB37E9797}"/>
              </a:ext>
            </a:extLst>
          </p:cNvPr>
          <p:cNvSpPr txBox="1"/>
          <p:nvPr/>
        </p:nvSpPr>
        <p:spPr>
          <a:xfrm>
            <a:off x="198565" y="1062543"/>
            <a:ext cx="44355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AutoNum type="arabicParenR"/>
            </a:pP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</a:p>
          <a:p>
            <a:pPr marL="457200" indent="-457200">
              <a:buAutoNum type="arabicParenR"/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</a:p>
          <a:p>
            <a:pPr marL="457200" indent="-457200">
              <a:buAutoNum type="arabicParenR"/>
            </a:pP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VALIDATION</a:t>
            </a:r>
          </a:p>
          <a:p>
            <a:pPr marL="457200" indent="-457200">
              <a:buAutoNum type="arabicParenR"/>
            </a:pP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SIMULATION</a:t>
            </a:r>
          </a:p>
          <a:p>
            <a:pPr marL="457200" indent="-457200">
              <a:buAutoNum type="arabicParenR"/>
            </a:pP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OUTLOOK (NEXT STEPS)</a:t>
            </a:r>
          </a:p>
          <a:p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0104BE-EF3F-4247-8148-06596495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0681B-6CBC-443F-A54F-5C13FAA9419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94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20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with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varying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shapes 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há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EF2E0B-5D2C-4B30-BEA4-91516978B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626" y="574298"/>
            <a:ext cx="6880838" cy="486496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3B377F0-206B-4267-B7AE-DE3C70C4EA10}"/>
              </a:ext>
            </a:extLst>
          </p:cNvPr>
          <p:cNvSpPr/>
          <p:nvPr/>
        </p:nvSpPr>
        <p:spPr>
          <a:xfrm>
            <a:off x="6429081" y="5439266"/>
            <a:ext cx="449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patches (32000 ha),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(100 a &gt;1000 ha)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Variation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movement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resource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utilization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endParaRPr lang="pt-BR" sz="2000" dirty="0">
              <a:latin typeface="TimesNewRomanPSMT"/>
              <a:cs typeface="JasmineUPC" panose="020B0502040204020203" pitchFamily="18" charset="-3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99FBCF-50F4-42A1-B6AE-2D4EF52CEF2F}"/>
              </a:ext>
            </a:extLst>
          </p:cNvPr>
          <p:cNvSpPr/>
          <p:nvPr/>
        </p:nvSpPr>
        <p:spPr>
          <a:xfrm>
            <a:off x="0" y="1"/>
            <a:ext cx="12192000" cy="682738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1686619-8D90-4990-A0D8-7796308C92E1}"/>
              </a:ext>
            </a:extLst>
          </p:cNvPr>
          <p:cNvGrpSpPr/>
          <p:nvPr/>
        </p:nvGrpSpPr>
        <p:grpSpPr>
          <a:xfrm>
            <a:off x="991433" y="1096292"/>
            <a:ext cx="3881583" cy="1824494"/>
            <a:chOff x="3546242" y="1512459"/>
            <a:chExt cx="2829495" cy="1393275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1A32712D-35DA-45FD-8FDC-2E62563A422F}"/>
                </a:ext>
              </a:extLst>
            </p:cNvPr>
            <p:cNvSpPr/>
            <p:nvPr/>
          </p:nvSpPr>
          <p:spPr>
            <a:xfrm>
              <a:off x="5275731" y="2138568"/>
              <a:ext cx="1100006" cy="553748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52630EE-959B-4BE4-BD66-CCD6ED5FE5B8}"/>
                </a:ext>
              </a:extLst>
            </p:cNvPr>
            <p:cNvGrpSpPr/>
            <p:nvPr/>
          </p:nvGrpSpPr>
          <p:grpSpPr>
            <a:xfrm>
              <a:off x="3546242" y="1512459"/>
              <a:ext cx="2708323" cy="1393275"/>
              <a:chOff x="3546242" y="1512459"/>
              <a:chExt cx="2708323" cy="1393275"/>
            </a:xfrm>
          </p:grpSpPr>
          <p:pic>
            <p:nvPicPr>
              <p:cNvPr id="28" name="Picture 12" descr="Lion Tamarin Stock Illustrations – 48 Lion Tamarin Stock Illustrations,  Vectors &amp; Clipart - Dreamstime">
                <a:extLst>
                  <a:ext uri="{FF2B5EF4-FFF2-40B4-BE49-F238E27FC236}">
                    <a16:creationId xmlns:a16="http://schemas.microsoft.com/office/drawing/2014/main" id="{AF6AA6CE-ED15-4C25-A9C2-9A50000E3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8481" y="1542833"/>
                <a:ext cx="1186420" cy="118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861BF90F-11E0-4BE0-8629-1E5F8BE7328F}"/>
                  </a:ext>
                </a:extLst>
              </p:cNvPr>
              <p:cNvSpPr/>
              <p:nvPr/>
            </p:nvSpPr>
            <p:spPr>
              <a:xfrm>
                <a:off x="3561766" y="1578871"/>
                <a:ext cx="717073" cy="545406"/>
              </a:xfrm>
              <a:custGeom>
                <a:avLst/>
                <a:gdLst>
                  <a:gd name="connsiteX0" fmla="*/ 38100 w 717073"/>
                  <a:gd name="connsiteY0" fmla="*/ 251460 h 545406"/>
                  <a:gd name="connsiteX1" fmla="*/ 38100 w 717073"/>
                  <a:gd name="connsiteY1" fmla="*/ 251460 h 545406"/>
                  <a:gd name="connsiteX2" fmla="*/ 76200 w 717073"/>
                  <a:gd name="connsiteY2" fmla="*/ 60960 h 545406"/>
                  <a:gd name="connsiteX3" fmla="*/ 99060 w 717073"/>
                  <a:gd name="connsiteY3" fmla="*/ 45720 h 545406"/>
                  <a:gd name="connsiteX4" fmla="*/ 160020 w 717073"/>
                  <a:gd name="connsiteY4" fmla="*/ 7620 h 545406"/>
                  <a:gd name="connsiteX5" fmla="*/ 182880 w 717073"/>
                  <a:gd name="connsiteY5" fmla="*/ 0 h 545406"/>
                  <a:gd name="connsiteX6" fmla="*/ 365760 w 717073"/>
                  <a:gd name="connsiteY6" fmla="*/ 7620 h 545406"/>
                  <a:gd name="connsiteX7" fmla="*/ 411480 w 717073"/>
                  <a:gd name="connsiteY7" fmla="*/ 22860 h 545406"/>
                  <a:gd name="connsiteX8" fmla="*/ 434340 w 717073"/>
                  <a:gd name="connsiteY8" fmla="*/ 53340 h 545406"/>
                  <a:gd name="connsiteX9" fmla="*/ 441960 w 717073"/>
                  <a:gd name="connsiteY9" fmla="*/ 76200 h 545406"/>
                  <a:gd name="connsiteX10" fmla="*/ 464820 w 717073"/>
                  <a:gd name="connsiteY10" fmla="*/ 106680 h 545406"/>
                  <a:gd name="connsiteX11" fmla="*/ 480060 w 717073"/>
                  <a:gd name="connsiteY11" fmla="*/ 137160 h 545406"/>
                  <a:gd name="connsiteX12" fmla="*/ 525780 w 717073"/>
                  <a:gd name="connsiteY12" fmla="*/ 167640 h 545406"/>
                  <a:gd name="connsiteX13" fmla="*/ 571500 w 717073"/>
                  <a:gd name="connsiteY13" fmla="*/ 198120 h 545406"/>
                  <a:gd name="connsiteX14" fmla="*/ 594360 w 717073"/>
                  <a:gd name="connsiteY14" fmla="*/ 213360 h 545406"/>
                  <a:gd name="connsiteX15" fmla="*/ 640080 w 717073"/>
                  <a:gd name="connsiteY15" fmla="*/ 259080 h 545406"/>
                  <a:gd name="connsiteX16" fmla="*/ 662940 w 717073"/>
                  <a:gd name="connsiteY16" fmla="*/ 281940 h 545406"/>
                  <a:gd name="connsiteX17" fmla="*/ 708660 w 717073"/>
                  <a:gd name="connsiteY17" fmla="*/ 312420 h 545406"/>
                  <a:gd name="connsiteX18" fmla="*/ 708660 w 717073"/>
                  <a:gd name="connsiteY18" fmla="*/ 365760 h 545406"/>
                  <a:gd name="connsiteX19" fmla="*/ 685800 w 717073"/>
                  <a:gd name="connsiteY19" fmla="*/ 381000 h 545406"/>
                  <a:gd name="connsiteX20" fmla="*/ 640080 w 717073"/>
                  <a:gd name="connsiteY20" fmla="*/ 457200 h 545406"/>
                  <a:gd name="connsiteX21" fmla="*/ 617220 w 717073"/>
                  <a:gd name="connsiteY21" fmla="*/ 480060 h 545406"/>
                  <a:gd name="connsiteX22" fmla="*/ 579120 w 717073"/>
                  <a:gd name="connsiteY22" fmla="*/ 525780 h 545406"/>
                  <a:gd name="connsiteX23" fmla="*/ 502920 w 717073"/>
                  <a:gd name="connsiteY23" fmla="*/ 541020 h 545406"/>
                  <a:gd name="connsiteX24" fmla="*/ 320040 w 717073"/>
                  <a:gd name="connsiteY24" fmla="*/ 533400 h 545406"/>
                  <a:gd name="connsiteX25" fmla="*/ 22860 w 717073"/>
                  <a:gd name="connsiteY25" fmla="*/ 342900 h 545406"/>
                  <a:gd name="connsiteX26" fmla="*/ 0 w 717073"/>
                  <a:gd name="connsiteY26" fmla="*/ 297180 h 545406"/>
                  <a:gd name="connsiteX27" fmla="*/ 15240 w 717073"/>
                  <a:gd name="connsiteY27" fmla="*/ 213360 h 545406"/>
                  <a:gd name="connsiteX28" fmla="*/ 22860 w 717073"/>
                  <a:gd name="connsiteY28" fmla="*/ 198120 h 545406"/>
                  <a:gd name="connsiteX29" fmla="*/ 38100 w 717073"/>
                  <a:gd name="connsiteY29" fmla="*/ 251460 h 54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7073" h="545406">
                    <a:moveTo>
                      <a:pt x="38100" y="251460"/>
                    </a:moveTo>
                    <a:lnTo>
                      <a:pt x="38100" y="251460"/>
                    </a:lnTo>
                    <a:cubicBezTo>
                      <a:pt x="44605" y="114860"/>
                      <a:pt x="8444" y="119036"/>
                      <a:pt x="76200" y="60960"/>
                    </a:cubicBezTo>
                    <a:cubicBezTo>
                      <a:pt x="83153" y="55000"/>
                      <a:pt x="91440" y="50800"/>
                      <a:pt x="99060" y="45720"/>
                    </a:cubicBezTo>
                    <a:cubicBezTo>
                      <a:pt x="123211" y="9494"/>
                      <a:pt x="105612" y="25756"/>
                      <a:pt x="160020" y="7620"/>
                    </a:cubicBezTo>
                    <a:lnTo>
                      <a:pt x="182880" y="0"/>
                    </a:lnTo>
                    <a:cubicBezTo>
                      <a:pt x="243840" y="2540"/>
                      <a:pt x="305050" y="1549"/>
                      <a:pt x="365760" y="7620"/>
                    </a:cubicBezTo>
                    <a:cubicBezTo>
                      <a:pt x="381745" y="9218"/>
                      <a:pt x="411480" y="22860"/>
                      <a:pt x="411480" y="22860"/>
                    </a:cubicBezTo>
                    <a:cubicBezTo>
                      <a:pt x="419100" y="33020"/>
                      <a:pt x="428039" y="42313"/>
                      <a:pt x="434340" y="53340"/>
                    </a:cubicBezTo>
                    <a:cubicBezTo>
                      <a:pt x="438325" y="60314"/>
                      <a:pt x="437975" y="69226"/>
                      <a:pt x="441960" y="76200"/>
                    </a:cubicBezTo>
                    <a:cubicBezTo>
                      <a:pt x="448261" y="87227"/>
                      <a:pt x="458089" y="95910"/>
                      <a:pt x="464820" y="106680"/>
                    </a:cubicBezTo>
                    <a:cubicBezTo>
                      <a:pt x="470840" y="116313"/>
                      <a:pt x="472028" y="129128"/>
                      <a:pt x="480060" y="137160"/>
                    </a:cubicBezTo>
                    <a:cubicBezTo>
                      <a:pt x="493012" y="150112"/>
                      <a:pt x="510540" y="157480"/>
                      <a:pt x="525780" y="167640"/>
                    </a:cubicBezTo>
                    <a:lnTo>
                      <a:pt x="571500" y="198120"/>
                    </a:lnTo>
                    <a:cubicBezTo>
                      <a:pt x="579120" y="203200"/>
                      <a:pt x="587884" y="206884"/>
                      <a:pt x="594360" y="213360"/>
                    </a:cubicBezTo>
                    <a:lnTo>
                      <a:pt x="640080" y="259080"/>
                    </a:lnTo>
                    <a:cubicBezTo>
                      <a:pt x="647700" y="266700"/>
                      <a:pt x="653974" y="275962"/>
                      <a:pt x="662940" y="281940"/>
                    </a:cubicBezTo>
                    <a:lnTo>
                      <a:pt x="708660" y="312420"/>
                    </a:lnTo>
                    <a:cubicBezTo>
                      <a:pt x="715515" y="332985"/>
                      <a:pt x="723544" y="343434"/>
                      <a:pt x="708660" y="365760"/>
                    </a:cubicBezTo>
                    <a:cubicBezTo>
                      <a:pt x="703580" y="373380"/>
                      <a:pt x="693420" y="375920"/>
                      <a:pt x="685800" y="381000"/>
                    </a:cubicBezTo>
                    <a:cubicBezTo>
                      <a:pt x="673774" y="405052"/>
                      <a:pt x="658470" y="438810"/>
                      <a:pt x="640080" y="457200"/>
                    </a:cubicBezTo>
                    <a:cubicBezTo>
                      <a:pt x="632460" y="464820"/>
                      <a:pt x="624119" y="471781"/>
                      <a:pt x="617220" y="480060"/>
                    </a:cubicBezTo>
                    <a:cubicBezTo>
                      <a:pt x="602874" y="497275"/>
                      <a:pt x="600370" y="513637"/>
                      <a:pt x="579120" y="525780"/>
                    </a:cubicBezTo>
                    <a:cubicBezTo>
                      <a:pt x="569759" y="531129"/>
                      <a:pt x="505701" y="540556"/>
                      <a:pt x="502920" y="541020"/>
                    </a:cubicBezTo>
                    <a:cubicBezTo>
                      <a:pt x="441960" y="538480"/>
                      <a:pt x="376439" y="556676"/>
                      <a:pt x="320040" y="533400"/>
                    </a:cubicBezTo>
                    <a:cubicBezTo>
                      <a:pt x="211273" y="488512"/>
                      <a:pt x="22860" y="342900"/>
                      <a:pt x="22860" y="342900"/>
                    </a:cubicBezTo>
                    <a:cubicBezTo>
                      <a:pt x="15155" y="331342"/>
                      <a:pt x="0" y="312954"/>
                      <a:pt x="0" y="297180"/>
                    </a:cubicBezTo>
                    <a:cubicBezTo>
                      <a:pt x="0" y="267759"/>
                      <a:pt x="4524" y="240150"/>
                      <a:pt x="15240" y="213360"/>
                    </a:cubicBezTo>
                    <a:cubicBezTo>
                      <a:pt x="17349" y="208087"/>
                      <a:pt x="20320" y="203200"/>
                      <a:pt x="22860" y="198120"/>
                    </a:cubicBezTo>
                    <a:lnTo>
                      <a:pt x="38100" y="25146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2493D662-67FF-4CE8-9B0B-031E058DFDBD}"/>
                  </a:ext>
                </a:extLst>
              </p:cNvPr>
              <p:cNvSpPr/>
              <p:nvPr/>
            </p:nvSpPr>
            <p:spPr>
              <a:xfrm>
                <a:off x="4839940" y="2552772"/>
                <a:ext cx="350520" cy="352962"/>
              </a:xfrm>
              <a:custGeom>
                <a:avLst/>
                <a:gdLst>
                  <a:gd name="connsiteX0" fmla="*/ 0 w 350520"/>
                  <a:gd name="connsiteY0" fmla="*/ 131982 h 352962"/>
                  <a:gd name="connsiteX1" fmla="*/ 0 w 350520"/>
                  <a:gd name="connsiteY1" fmla="*/ 131982 h 352962"/>
                  <a:gd name="connsiteX2" fmla="*/ 91440 w 350520"/>
                  <a:gd name="connsiteY2" fmla="*/ 2442 h 352962"/>
                  <a:gd name="connsiteX3" fmla="*/ 137160 w 350520"/>
                  <a:gd name="connsiteY3" fmla="*/ 17682 h 352962"/>
                  <a:gd name="connsiteX4" fmla="*/ 160020 w 350520"/>
                  <a:gd name="connsiteY4" fmla="*/ 40542 h 352962"/>
                  <a:gd name="connsiteX5" fmla="*/ 175260 w 350520"/>
                  <a:gd name="connsiteY5" fmla="*/ 63402 h 352962"/>
                  <a:gd name="connsiteX6" fmla="*/ 220980 w 350520"/>
                  <a:gd name="connsiteY6" fmla="*/ 101502 h 352962"/>
                  <a:gd name="connsiteX7" fmla="*/ 236220 w 350520"/>
                  <a:gd name="connsiteY7" fmla="*/ 124362 h 352962"/>
                  <a:gd name="connsiteX8" fmla="*/ 259080 w 350520"/>
                  <a:gd name="connsiteY8" fmla="*/ 131982 h 352962"/>
                  <a:gd name="connsiteX9" fmla="*/ 304800 w 350520"/>
                  <a:gd name="connsiteY9" fmla="*/ 170082 h 352962"/>
                  <a:gd name="connsiteX10" fmla="*/ 327660 w 350520"/>
                  <a:gd name="connsiteY10" fmla="*/ 185322 h 352962"/>
                  <a:gd name="connsiteX11" fmla="*/ 335280 w 350520"/>
                  <a:gd name="connsiteY11" fmla="*/ 231042 h 352962"/>
                  <a:gd name="connsiteX12" fmla="*/ 342900 w 350520"/>
                  <a:gd name="connsiteY12" fmla="*/ 253902 h 352962"/>
                  <a:gd name="connsiteX13" fmla="*/ 350520 w 350520"/>
                  <a:gd name="connsiteY13" fmla="*/ 299622 h 352962"/>
                  <a:gd name="connsiteX14" fmla="*/ 342900 w 350520"/>
                  <a:gd name="connsiteY14" fmla="*/ 337722 h 352962"/>
                  <a:gd name="connsiteX15" fmla="*/ 297180 w 350520"/>
                  <a:gd name="connsiteY15" fmla="*/ 352962 h 352962"/>
                  <a:gd name="connsiteX16" fmla="*/ 228600 w 350520"/>
                  <a:gd name="connsiteY16" fmla="*/ 337722 h 352962"/>
                  <a:gd name="connsiteX17" fmla="*/ 205740 w 350520"/>
                  <a:gd name="connsiteY17" fmla="*/ 322482 h 352962"/>
                  <a:gd name="connsiteX18" fmla="*/ 167640 w 350520"/>
                  <a:gd name="connsiteY18" fmla="*/ 284382 h 352962"/>
                  <a:gd name="connsiteX19" fmla="*/ 152400 w 350520"/>
                  <a:gd name="connsiteY19" fmla="*/ 261522 h 352962"/>
                  <a:gd name="connsiteX20" fmla="*/ 144780 w 350520"/>
                  <a:gd name="connsiteY20" fmla="*/ 231042 h 352962"/>
                  <a:gd name="connsiteX21" fmla="*/ 83820 w 350520"/>
                  <a:gd name="connsiteY21" fmla="*/ 177702 h 352962"/>
                  <a:gd name="connsiteX22" fmla="*/ 60960 w 350520"/>
                  <a:gd name="connsiteY22" fmla="*/ 162462 h 352962"/>
                  <a:gd name="connsiteX23" fmla="*/ 38100 w 350520"/>
                  <a:gd name="connsiteY23" fmla="*/ 147222 h 352962"/>
                  <a:gd name="connsiteX24" fmla="*/ 0 w 350520"/>
                  <a:gd name="connsiteY24" fmla="*/ 131982 h 35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0520" h="352962">
                    <a:moveTo>
                      <a:pt x="0" y="131982"/>
                    </a:moveTo>
                    <a:lnTo>
                      <a:pt x="0" y="131982"/>
                    </a:lnTo>
                    <a:cubicBezTo>
                      <a:pt x="30480" y="88802"/>
                      <a:pt x="50836" y="36278"/>
                      <a:pt x="91440" y="2442"/>
                    </a:cubicBezTo>
                    <a:cubicBezTo>
                      <a:pt x="103781" y="-7842"/>
                      <a:pt x="137160" y="17682"/>
                      <a:pt x="137160" y="17682"/>
                    </a:cubicBezTo>
                    <a:cubicBezTo>
                      <a:pt x="144780" y="25302"/>
                      <a:pt x="153121" y="32263"/>
                      <a:pt x="160020" y="40542"/>
                    </a:cubicBezTo>
                    <a:cubicBezTo>
                      <a:pt x="165883" y="47577"/>
                      <a:pt x="168784" y="56926"/>
                      <a:pt x="175260" y="63402"/>
                    </a:cubicBezTo>
                    <a:cubicBezTo>
                      <a:pt x="235200" y="123342"/>
                      <a:pt x="158563" y="26602"/>
                      <a:pt x="220980" y="101502"/>
                    </a:cubicBezTo>
                    <a:cubicBezTo>
                      <a:pt x="226843" y="108537"/>
                      <a:pt x="229069" y="118641"/>
                      <a:pt x="236220" y="124362"/>
                    </a:cubicBezTo>
                    <a:cubicBezTo>
                      <a:pt x="242492" y="129380"/>
                      <a:pt x="251896" y="128390"/>
                      <a:pt x="259080" y="131982"/>
                    </a:cubicBezTo>
                    <a:cubicBezTo>
                      <a:pt x="287459" y="146171"/>
                      <a:pt x="279521" y="149016"/>
                      <a:pt x="304800" y="170082"/>
                    </a:cubicBezTo>
                    <a:cubicBezTo>
                      <a:pt x="311835" y="175945"/>
                      <a:pt x="320040" y="180242"/>
                      <a:pt x="327660" y="185322"/>
                    </a:cubicBezTo>
                    <a:cubicBezTo>
                      <a:pt x="330200" y="200562"/>
                      <a:pt x="331928" y="215960"/>
                      <a:pt x="335280" y="231042"/>
                    </a:cubicBezTo>
                    <a:cubicBezTo>
                      <a:pt x="337022" y="238883"/>
                      <a:pt x="341158" y="246061"/>
                      <a:pt x="342900" y="253902"/>
                    </a:cubicBezTo>
                    <a:cubicBezTo>
                      <a:pt x="346252" y="268984"/>
                      <a:pt x="347980" y="284382"/>
                      <a:pt x="350520" y="299622"/>
                    </a:cubicBezTo>
                    <a:cubicBezTo>
                      <a:pt x="347980" y="312322"/>
                      <a:pt x="352058" y="328564"/>
                      <a:pt x="342900" y="337722"/>
                    </a:cubicBezTo>
                    <a:cubicBezTo>
                      <a:pt x="331541" y="349081"/>
                      <a:pt x="297180" y="352962"/>
                      <a:pt x="297180" y="352962"/>
                    </a:cubicBezTo>
                    <a:cubicBezTo>
                      <a:pt x="279620" y="350035"/>
                      <a:pt x="247359" y="347101"/>
                      <a:pt x="228600" y="337722"/>
                    </a:cubicBezTo>
                    <a:cubicBezTo>
                      <a:pt x="220409" y="333626"/>
                      <a:pt x="213360" y="327562"/>
                      <a:pt x="205740" y="322482"/>
                    </a:cubicBezTo>
                    <a:cubicBezTo>
                      <a:pt x="165100" y="261522"/>
                      <a:pt x="218440" y="335182"/>
                      <a:pt x="167640" y="284382"/>
                    </a:cubicBezTo>
                    <a:cubicBezTo>
                      <a:pt x="161164" y="277906"/>
                      <a:pt x="157480" y="269142"/>
                      <a:pt x="152400" y="261522"/>
                    </a:cubicBezTo>
                    <a:cubicBezTo>
                      <a:pt x="149860" y="251362"/>
                      <a:pt x="148905" y="240668"/>
                      <a:pt x="144780" y="231042"/>
                    </a:cubicBezTo>
                    <a:cubicBezTo>
                      <a:pt x="132080" y="201409"/>
                      <a:pt x="111760" y="196329"/>
                      <a:pt x="83820" y="177702"/>
                    </a:cubicBezTo>
                    <a:lnTo>
                      <a:pt x="60960" y="162462"/>
                    </a:lnTo>
                    <a:lnTo>
                      <a:pt x="38100" y="147222"/>
                    </a:lnTo>
                    <a:cubicBezTo>
                      <a:pt x="13127" y="130573"/>
                      <a:pt x="6350" y="134522"/>
                      <a:pt x="0" y="13198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300388A6-9415-4AE5-81E9-C7F2B8E5871F}"/>
                  </a:ext>
                </a:extLst>
              </p:cNvPr>
              <p:cNvSpPr/>
              <p:nvPr/>
            </p:nvSpPr>
            <p:spPr>
              <a:xfrm>
                <a:off x="3546242" y="2160315"/>
                <a:ext cx="876719" cy="668225"/>
              </a:xfrm>
              <a:custGeom>
                <a:avLst/>
                <a:gdLst>
                  <a:gd name="connsiteX0" fmla="*/ 751450 w 1323809"/>
                  <a:gd name="connsiteY0" fmla="*/ 937260 h 967740"/>
                  <a:gd name="connsiteX1" fmla="*/ 751450 w 1323809"/>
                  <a:gd name="connsiteY1" fmla="*/ 937260 h 967740"/>
                  <a:gd name="connsiteX2" fmla="*/ 766690 w 1323809"/>
                  <a:gd name="connsiteY2" fmla="*/ 624840 h 967740"/>
                  <a:gd name="connsiteX3" fmla="*/ 713350 w 1323809"/>
                  <a:gd name="connsiteY3" fmla="*/ 601980 h 967740"/>
                  <a:gd name="connsiteX4" fmla="*/ 667630 w 1323809"/>
                  <a:gd name="connsiteY4" fmla="*/ 586740 h 967740"/>
                  <a:gd name="connsiteX5" fmla="*/ 583810 w 1323809"/>
                  <a:gd name="connsiteY5" fmla="*/ 594360 h 967740"/>
                  <a:gd name="connsiteX6" fmla="*/ 560950 w 1323809"/>
                  <a:gd name="connsiteY6" fmla="*/ 601980 h 967740"/>
                  <a:gd name="connsiteX7" fmla="*/ 515230 w 1323809"/>
                  <a:gd name="connsiteY7" fmla="*/ 594360 h 967740"/>
                  <a:gd name="connsiteX8" fmla="*/ 469510 w 1323809"/>
                  <a:gd name="connsiteY8" fmla="*/ 563880 h 967740"/>
                  <a:gd name="connsiteX9" fmla="*/ 461890 w 1323809"/>
                  <a:gd name="connsiteY9" fmla="*/ 541020 h 967740"/>
                  <a:gd name="connsiteX10" fmla="*/ 439030 w 1323809"/>
                  <a:gd name="connsiteY10" fmla="*/ 533400 h 967740"/>
                  <a:gd name="connsiteX11" fmla="*/ 370450 w 1323809"/>
                  <a:gd name="connsiteY11" fmla="*/ 502920 h 967740"/>
                  <a:gd name="connsiteX12" fmla="*/ 347590 w 1323809"/>
                  <a:gd name="connsiteY12" fmla="*/ 495300 h 967740"/>
                  <a:gd name="connsiteX13" fmla="*/ 324730 w 1323809"/>
                  <a:gd name="connsiteY13" fmla="*/ 487680 h 967740"/>
                  <a:gd name="connsiteX14" fmla="*/ 294250 w 1323809"/>
                  <a:gd name="connsiteY14" fmla="*/ 472440 h 967740"/>
                  <a:gd name="connsiteX15" fmla="*/ 271390 w 1323809"/>
                  <a:gd name="connsiteY15" fmla="*/ 464820 h 967740"/>
                  <a:gd name="connsiteX16" fmla="*/ 240910 w 1323809"/>
                  <a:gd name="connsiteY16" fmla="*/ 449580 h 967740"/>
                  <a:gd name="connsiteX17" fmla="*/ 210430 w 1323809"/>
                  <a:gd name="connsiteY17" fmla="*/ 441960 h 967740"/>
                  <a:gd name="connsiteX18" fmla="*/ 172330 w 1323809"/>
                  <a:gd name="connsiteY18" fmla="*/ 426720 h 967740"/>
                  <a:gd name="connsiteX19" fmla="*/ 149470 w 1323809"/>
                  <a:gd name="connsiteY19" fmla="*/ 403860 h 967740"/>
                  <a:gd name="connsiteX20" fmla="*/ 88510 w 1323809"/>
                  <a:gd name="connsiteY20" fmla="*/ 358140 h 967740"/>
                  <a:gd name="connsiteX21" fmla="*/ 35170 w 1323809"/>
                  <a:gd name="connsiteY21" fmla="*/ 304800 h 967740"/>
                  <a:gd name="connsiteX22" fmla="*/ 4690 w 1323809"/>
                  <a:gd name="connsiteY22" fmla="*/ 259080 h 967740"/>
                  <a:gd name="connsiteX23" fmla="*/ 58030 w 1323809"/>
                  <a:gd name="connsiteY23" fmla="*/ 281940 h 967740"/>
                  <a:gd name="connsiteX24" fmla="*/ 118990 w 1323809"/>
                  <a:gd name="connsiteY24" fmla="*/ 312420 h 967740"/>
                  <a:gd name="connsiteX25" fmla="*/ 134230 w 1323809"/>
                  <a:gd name="connsiteY25" fmla="*/ 335280 h 967740"/>
                  <a:gd name="connsiteX26" fmla="*/ 179950 w 1323809"/>
                  <a:gd name="connsiteY26" fmla="*/ 350520 h 967740"/>
                  <a:gd name="connsiteX27" fmla="*/ 218050 w 1323809"/>
                  <a:gd name="connsiteY27" fmla="*/ 381000 h 967740"/>
                  <a:gd name="connsiteX28" fmla="*/ 240910 w 1323809"/>
                  <a:gd name="connsiteY28" fmla="*/ 396240 h 967740"/>
                  <a:gd name="connsiteX29" fmla="*/ 286630 w 1323809"/>
                  <a:gd name="connsiteY29" fmla="*/ 411480 h 967740"/>
                  <a:gd name="connsiteX30" fmla="*/ 309490 w 1323809"/>
                  <a:gd name="connsiteY30" fmla="*/ 419100 h 967740"/>
                  <a:gd name="connsiteX31" fmla="*/ 332350 w 1323809"/>
                  <a:gd name="connsiteY31" fmla="*/ 426720 h 967740"/>
                  <a:gd name="connsiteX32" fmla="*/ 378070 w 1323809"/>
                  <a:gd name="connsiteY32" fmla="*/ 434340 h 967740"/>
                  <a:gd name="connsiteX33" fmla="*/ 423790 w 1323809"/>
                  <a:gd name="connsiteY33" fmla="*/ 457200 h 967740"/>
                  <a:gd name="connsiteX34" fmla="*/ 461890 w 1323809"/>
                  <a:gd name="connsiteY34" fmla="*/ 464820 h 967740"/>
                  <a:gd name="connsiteX35" fmla="*/ 530470 w 1323809"/>
                  <a:gd name="connsiteY35" fmla="*/ 502920 h 967740"/>
                  <a:gd name="connsiteX36" fmla="*/ 545710 w 1323809"/>
                  <a:gd name="connsiteY36" fmla="*/ 525780 h 967740"/>
                  <a:gd name="connsiteX37" fmla="*/ 698110 w 1323809"/>
                  <a:gd name="connsiteY37" fmla="*/ 548640 h 967740"/>
                  <a:gd name="connsiteX38" fmla="*/ 728590 w 1323809"/>
                  <a:gd name="connsiteY38" fmla="*/ 541020 h 967740"/>
                  <a:gd name="connsiteX39" fmla="*/ 743830 w 1323809"/>
                  <a:gd name="connsiteY39" fmla="*/ 495300 h 967740"/>
                  <a:gd name="connsiteX40" fmla="*/ 743830 w 1323809"/>
                  <a:gd name="connsiteY40" fmla="*/ 342900 h 967740"/>
                  <a:gd name="connsiteX41" fmla="*/ 797170 w 1323809"/>
                  <a:gd name="connsiteY41" fmla="*/ 312420 h 967740"/>
                  <a:gd name="connsiteX42" fmla="*/ 835270 w 1323809"/>
                  <a:gd name="connsiteY42" fmla="*/ 243840 h 967740"/>
                  <a:gd name="connsiteX43" fmla="*/ 842890 w 1323809"/>
                  <a:gd name="connsiteY43" fmla="*/ 175260 h 967740"/>
                  <a:gd name="connsiteX44" fmla="*/ 865750 w 1323809"/>
                  <a:gd name="connsiteY44" fmla="*/ 160020 h 967740"/>
                  <a:gd name="connsiteX45" fmla="*/ 888610 w 1323809"/>
                  <a:gd name="connsiteY45" fmla="*/ 137160 h 967740"/>
                  <a:gd name="connsiteX46" fmla="*/ 926710 w 1323809"/>
                  <a:gd name="connsiteY46" fmla="*/ 99060 h 967740"/>
                  <a:gd name="connsiteX47" fmla="*/ 949570 w 1323809"/>
                  <a:gd name="connsiteY47" fmla="*/ 76200 h 967740"/>
                  <a:gd name="connsiteX48" fmla="*/ 995290 w 1323809"/>
                  <a:gd name="connsiteY48" fmla="*/ 60960 h 967740"/>
                  <a:gd name="connsiteX49" fmla="*/ 1025770 w 1323809"/>
                  <a:gd name="connsiteY49" fmla="*/ 45720 h 967740"/>
                  <a:gd name="connsiteX50" fmla="*/ 1086730 w 1323809"/>
                  <a:gd name="connsiteY50" fmla="*/ 38100 h 967740"/>
                  <a:gd name="connsiteX51" fmla="*/ 1140070 w 1323809"/>
                  <a:gd name="connsiteY51" fmla="*/ 30480 h 967740"/>
                  <a:gd name="connsiteX52" fmla="*/ 1208650 w 1323809"/>
                  <a:gd name="connsiteY52" fmla="*/ 0 h 967740"/>
                  <a:gd name="connsiteX53" fmla="*/ 1261990 w 1323809"/>
                  <a:gd name="connsiteY53" fmla="*/ 7620 h 967740"/>
                  <a:gd name="connsiteX54" fmla="*/ 1307710 w 1323809"/>
                  <a:gd name="connsiteY54" fmla="*/ 38100 h 967740"/>
                  <a:gd name="connsiteX55" fmla="*/ 1322950 w 1323809"/>
                  <a:gd name="connsiteY55" fmla="*/ 60960 h 967740"/>
                  <a:gd name="connsiteX56" fmla="*/ 1254370 w 1323809"/>
                  <a:gd name="connsiteY56" fmla="*/ 99060 h 967740"/>
                  <a:gd name="connsiteX57" fmla="*/ 1216270 w 1323809"/>
                  <a:gd name="connsiteY57" fmla="*/ 106680 h 967740"/>
                  <a:gd name="connsiteX58" fmla="*/ 1018150 w 1323809"/>
                  <a:gd name="connsiteY58" fmla="*/ 114300 h 967740"/>
                  <a:gd name="connsiteX59" fmla="*/ 995290 w 1323809"/>
                  <a:gd name="connsiteY59" fmla="*/ 137160 h 967740"/>
                  <a:gd name="connsiteX60" fmla="*/ 980050 w 1323809"/>
                  <a:gd name="connsiteY60" fmla="*/ 160020 h 967740"/>
                  <a:gd name="connsiteX61" fmla="*/ 957190 w 1323809"/>
                  <a:gd name="connsiteY61" fmla="*/ 175260 h 967740"/>
                  <a:gd name="connsiteX62" fmla="*/ 926710 w 1323809"/>
                  <a:gd name="connsiteY62" fmla="*/ 220980 h 967740"/>
                  <a:gd name="connsiteX63" fmla="*/ 911470 w 1323809"/>
                  <a:gd name="connsiteY63" fmla="*/ 243840 h 967740"/>
                  <a:gd name="connsiteX64" fmla="*/ 880990 w 1323809"/>
                  <a:gd name="connsiteY64" fmla="*/ 358140 h 967740"/>
                  <a:gd name="connsiteX65" fmla="*/ 835270 w 1323809"/>
                  <a:gd name="connsiteY65" fmla="*/ 388620 h 967740"/>
                  <a:gd name="connsiteX66" fmla="*/ 835270 w 1323809"/>
                  <a:gd name="connsiteY66" fmla="*/ 449580 h 967740"/>
                  <a:gd name="connsiteX67" fmla="*/ 827650 w 1323809"/>
                  <a:gd name="connsiteY67" fmla="*/ 480060 h 967740"/>
                  <a:gd name="connsiteX68" fmla="*/ 812410 w 1323809"/>
                  <a:gd name="connsiteY68" fmla="*/ 525780 h 967740"/>
                  <a:gd name="connsiteX69" fmla="*/ 820030 w 1323809"/>
                  <a:gd name="connsiteY69" fmla="*/ 579120 h 967740"/>
                  <a:gd name="connsiteX70" fmla="*/ 835270 w 1323809"/>
                  <a:gd name="connsiteY70" fmla="*/ 601980 h 967740"/>
                  <a:gd name="connsiteX71" fmla="*/ 842890 w 1323809"/>
                  <a:gd name="connsiteY71" fmla="*/ 624840 h 967740"/>
                  <a:gd name="connsiteX72" fmla="*/ 835270 w 1323809"/>
                  <a:gd name="connsiteY72" fmla="*/ 670560 h 967740"/>
                  <a:gd name="connsiteX73" fmla="*/ 820030 w 1323809"/>
                  <a:gd name="connsiteY73" fmla="*/ 716280 h 967740"/>
                  <a:gd name="connsiteX74" fmla="*/ 827650 w 1323809"/>
                  <a:gd name="connsiteY74" fmla="*/ 762000 h 967740"/>
                  <a:gd name="connsiteX75" fmla="*/ 812410 w 1323809"/>
                  <a:gd name="connsiteY75" fmla="*/ 830580 h 967740"/>
                  <a:gd name="connsiteX76" fmla="*/ 812410 w 1323809"/>
                  <a:gd name="connsiteY76" fmla="*/ 914400 h 967740"/>
                  <a:gd name="connsiteX77" fmla="*/ 797170 w 1323809"/>
                  <a:gd name="connsiteY77" fmla="*/ 960120 h 967740"/>
                  <a:gd name="connsiteX78" fmla="*/ 774310 w 1323809"/>
                  <a:gd name="connsiteY78" fmla="*/ 967740 h 967740"/>
                  <a:gd name="connsiteX79" fmla="*/ 728590 w 1323809"/>
                  <a:gd name="connsiteY79" fmla="*/ 944880 h 967740"/>
                  <a:gd name="connsiteX80" fmla="*/ 728590 w 1323809"/>
                  <a:gd name="connsiteY80" fmla="*/ 899160 h 967740"/>
                  <a:gd name="connsiteX81" fmla="*/ 720970 w 1323809"/>
                  <a:gd name="connsiteY81" fmla="*/ 883920 h 967740"/>
                  <a:gd name="connsiteX82" fmla="*/ 759070 w 1323809"/>
                  <a:gd name="connsiteY82" fmla="*/ 853440 h 9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323809" h="967740">
                    <a:moveTo>
                      <a:pt x="751450" y="937260"/>
                    </a:moveTo>
                    <a:lnTo>
                      <a:pt x="751450" y="937260"/>
                    </a:lnTo>
                    <a:cubicBezTo>
                      <a:pt x="756530" y="833120"/>
                      <a:pt x="769114" y="729076"/>
                      <a:pt x="766690" y="624840"/>
                    </a:cubicBezTo>
                    <a:cubicBezTo>
                      <a:pt x="766379" y="611448"/>
                      <a:pt x="716965" y="603064"/>
                      <a:pt x="713350" y="601980"/>
                    </a:cubicBezTo>
                    <a:cubicBezTo>
                      <a:pt x="697963" y="597364"/>
                      <a:pt x="667630" y="586740"/>
                      <a:pt x="667630" y="586740"/>
                    </a:cubicBezTo>
                    <a:cubicBezTo>
                      <a:pt x="639690" y="589280"/>
                      <a:pt x="611583" y="590392"/>
                      <a:pt x="583810" y="594360"/>
                    </a:cubicBezTo>
                    <a:cubicBezTo>
                      <a:pt x="575859" y="595496"/>
                      <a:pt x="568982" y="601980"/>
                      <a:pt x="560950" y="601980"/>
                    </a:cubicBezTo>
                    <a:cubicBezTo>
                      <a:pt x="545500" y="601980"/>
                      <a:pt x="530470" y="596900"/>
                      <a:pt x="515230" y="594360"/>
                    </a:cubicBezTo>
                    <a:cubicBezTo>
                      <a:pt x="499990" y="584200"/>
                      <a:pt x="475302" y="581256"/>
                      <a:pt x="469510" y="563880"/>
                    </a:cubicBezTo>
                    <a:cubicBezTo>
                      <a:pt x="466970" y="556260"/>
                      <a:pt x="467570" y="546700"/>
                      <a:pt x="461890" y="541020"/>
                    </a:cubicBezTo>
                    <a:cubicBezTo>
                      <a:pt x="456210" y="535340"/>
                      <a:pt x="446214" y="536992"/>
                      <a:pt x="439030" y="533400"/>
                    </a:cubicBezTo>
                    <a:cubicBezTo>
                      <a:pt x="366577" y="497174"/>
                      <a:pt x="488403" y="542238"/>
                      <a:pt x="370450" y="502920"/>
                    </a:cubicBezTo>
                    <a:lnTo>
                      <a:pt x="347590" y="495300"/>
                    </a:lnTo>
                    <a:cubicBezTo>
                      <a:pt x="339970" y="492760"/>
                      <a:pt x="331914" y="491272"/>
                      <a:pt x="324730" y="487680"/>
                    </a:cubicBezTo>
                    <a:cubicBezTo>
                      <a:pt x="314570" y="482600"/>
                      <a:pt x="304691" y="476915"/>
                      <a:pt x="294250" y="472440"/>
                    </a:cubicBezTo>
                    <a:cubicBezTo>
                      <a:pt x="286867" y="469276"/>
                      <a:pt x="278773" y="467984"/>
                      <a:pt x="271390" y="464820"/>
                    </a:cubicBezTo>
                    <a:cubicBezTo>
                      <a:pt x="260949" y="460345"/>
                      <a:pt x="251546" y="453568"/>
                      <a:pt x="240910" y="449580"/>
                    </a:cubicBezTo>
                    <a:cubicBezTo>
                      <a:pt x="231104" y="445903"/>
                      <a:pt x="220365" y="445272"/>
                      <a:pt x="210430" y="441960"/>
                    </a:cubicBezTo>
                    <a:cubicBezTo>
                      <a:pt x="197454" y="437635"/>
                      <a:pt x="185030" y="431800"/>
                      <a:pt x="172330" y="426720"/>
                    </a:cubicBezTo>
                    <a:cubicBezTo>
                      <a:pt x="164710" y="419100"/>
                      <a:pt x="157580" y="410956"/>
                      <a:pt x="149470" y="403860"/>
                    </a:cubicBezTo>
                    <a:cubicBezTo>
                      <a:pt x="120509" y="378519"/>
                      <a:pt x="115729" y="376286"/>
                      <a:pt x="88510" y="358140"/>
                    </a:cubicBezTo>
                    <a:cubicBezTo>
                      <a:pt x="43864" y="291171"/>
                      <a:pt x="116622" y="395303"/>
                      <a:pt x="35170" y="304800"/>
                    </a:cubicBezTo>
                    <a:cubicBezTo>
                      <a:pt x="22917" y="291186"/>
                      <a:pt x="-12686" y="253288"/>
                      <a:pt x="4690" y="259080"/>
                    </a:cubicBezTo>
                    <a:cubicBezTo>
                      <a:pt x="51643" y="274731"/>
                      <a:pt x="1534" y="256831"/>
                      <a:pt x="58030" y="281940"/>
                    </a:cubicBezTo>
                    <a:cubicBezTo>
                      <a:pt x="113954" y="306795"/>
                      <a:pt x="78508" y="285432"/>
                      <a:pt x="118990" y="312420"/>
                    </a:cubicBezTo>
                    <a:cubicBezTo>
                      <a:pt x="124070" y="320040"/>
                      <a:pt x="126464" y="330426"/>
                      <a:pt x="134230" y="335280"/>
                    </a:cubicBezTo>
                    <a:cubicBezTo>
                      <a:pt x="147853" y="343794"/>
                      <a:pt x="179950" y="350520"/>
                      <a:pt x="179950" y="350520"/>
                    </a:cubicBezTo>
                    <a:cubicBezTo>
                      <a:pt x="205641" y="389056"/>
                      <a:pt x="181244" y="362597"/>
                      <a:pt x="218050" y="381000"/>
                    </a:cubicBezTo>
                    <a:cubicBezTo>
                      <a:pt x="226241" y="385096"/>
                      <a:pt x="232541" y="392521"/>
                      <a:pt x="240910" y="396240"/>
                    </a:cubicBezTo>
                    <a:cubicBezTo>
                      <a:pt x="255590" y="402764"/>
                      <a:pt x="271390" y="406400"/>
                      <a:pt x="286630" y="411480"/>
                    </a:cubicBezTo>
                    <a:lnTo>
                      <a:pt x="309490" y="419100"/>
                    </a:lnTo>
                    <a:cubicBezTo>
                      <a:pt x="317110" y="421640"/>
                      <a:pt x="324427" y="425400"/>
                      <a:pt x="332350" y="426720"/>
                    </a:cubicBezTo>
                    <a:cubicBezTo>
                      <a:pt x="347590" y="429260"/>
                      <a:pt x="362988" y="430988"/>
                      <a:pt x="378070" y="434340"/>
                    </a:cubicBezTo>
                    <a:cubicBezTo>
                      <a:pt x="436141" y="447245"/>
                      <a:pt x="364006" y="434781"/>
                      <a:pt x="423790" y="457200"/>
                    </a:cubicBezTo>
                    <a:cubicBezTo>
                      <a:pt x="435917" y="461748"/>
                      <a:pt x="449190" y="462280"/>
                      <a:pt x="461890" y="464820"/>
                    </a:cubicBezTo>
                    <a:cubicBezTo>
                      <a:pt x="514293" y="499755"/>
                      <a:pt x="490234" y="489508"/>
                      <a:pt x="530470" y="502920"/>
                    </a:cubicBezTo>
                    <a:cubicBezTo>
                      <a:pt x="535550" y="510540"/>
                      <a:pt x="536748" y="523893"/>
                      <a:pt x="545710" y="525780"/>
                    </a:cubicBezTo>
                    <a:cubicBezTo>
                      <a:pt x="730515" y="564686"/>
                      <a:pt x="629495" y="502896"/>
                      <a:pt x="698110" y="548640"/>
                    </a:cubicBezTo>
                    <a:cubicBezTo>
                      <a:pt x="708270" y="546100"/>
                      <a:pt x="721774" y="548971"/>
                      <a:pt x="728590" y="541020"/>
                    </a:cubicBezTo>
                    <a:cubicBezTo>
                      <a:pt x="739045" y="528823"/>
                      <a:pt x="743830" y="495300"/>
                      <a:pt x="743830" y="495300"/>
                    </a:cubicBezTo>
                    <a:cubicBezTo>
                      <a:pt x="737522" y="444837"/>
                      <a:pt x="726883" y="393740"/>
                      <a:pt x="743830" y="342900"/>
                    </a:cubicBezTo>
                    <a:cubicBezTo>
                      <a:pt x="749597" y="325600"/>
                      <a:pt x="781956" y="317491"/>
                      <a:pt x="797170" y="312420"/>
                    </a:cubicBezTo>
                    <a:cubicBezTo>
                      <a:pt x="832105" y="260017"/>
                      <a:pt x="821858" y="284076"/>
                      <a:pt x="835270" y="243840"/>
                    </a:cubicBezTo>
                    <a:cubicBezTo>
                      <a:pt x="837810" y="220980"/>
                      <a:pt x="835030" y="196876"/>
                      <a:pt x="842890" y="175260"/>
                    </a:cubicBezTo>
                    <a:cubicBezTo>
                      <a:pt x="846020" y="166653"/>
                      <a:pt x="858715" y="165883"/>
                      <a:pt x="865750" y="160020"/>
                    </a:cubicBezTo>
                    <a:cubicBezTo>
                      <a:pt x="874029" y="153121"/>
                      <a:pt x="881711" y="145439"/>
                      <a:pt x="888610" y="137160"/>
                    </a:cubicBezTo>
                    <a:cubicBezTo>
                      <a:pt x="939410" y="76200"/>
                      <a:pt x="865750" y="149860"/>
                      <a:pt x="926710" y="99060"/>
                    </a:cubicBezTo>
                    <a:cubicBezTo>
                      <a:pt x="934989" y="92161"/>
                      <a:pt x="940150" y="81433"/>
                      <a:pt x="949570" y="76200"/>
                    </a:cubicBezTo>
                    <a:cubicBezTo>
                      <a:pt x="963613" y="68398"/>
                      <a:pt x="980922" y="68144"/>
                      <a:pt x="995290" y="60960"/>
                    </a:cubicBezTo>
                    <a:cubicBezTo>
                      <a:pt x="1005450" y="55880"/>
                      <a:pt x="1014750" y="48475"/>
                      <a:pt x="1025770" y="45720"/>
                    </a:cubicBezTo>
                    <a:cubicBezTo>
                      <a:pt x="1045637" y="40753"/>
                      <a:pt x="1066432" y="40806"/>
                      <a:pt x="1086730" y="38100"/>
                    </a:cubicBezTo>
                    <a:lnTo>
                      <a:pt x="1140070" y="30480"/>
                    </a:lnTo>
                    <a:cubicBezTo>
                      <a:pt x="1194478" y="12344"/>
                      <a:pt x="1172424" y="24151"/>
                      <a:pt x="1208650" y="0"/>
                    </a:cubicBezTo>
                    <a:cubicBezTo>
                      <a:pt x="1226430" y="2540"/>
                      <a:pt x="1245227" y="1173"/>
                      <a:pt x="1261990" y="7620"/>
                    </a:cubicBezTo>
                    <a:cubicBezTo>
                      <a:pt x="1279085" y="14195"/>
                      <a:pt x="1307710" y="38100"/>
                      <a:pt x="1307710" y="38100"/>
                    </a:cubicBezTo>
                    <a:cubicBezTo>
                      <a:pt x="1312790" y="45720"/>
                      <a:pt x="1327494" y="53009"/>
                      <a:pt x="1322950" y="60960"/>
                    </a:cubicBezTo>
                    <a:cubicBezTo>
                      <a:pt x="1313491" y="77513"/>
                      <a:pt x="1275774" y="93709"/>
                      <a:pt x="1254370" y="99060"/>
                    </a:cubicBezTo>
                    <a:cubicBezTo>
                      <a:pt x="1241805" y="102201"/>
                      <a:pt x="1229195" y="105846"/>
                      <a:pt x="1216270" y="106680"/>
                    </a:cubicBezTo>
                    <a:cubicBezTo>
                      <a:pt x="1150318" y="110935"/>
                      <a:pt x="1084190" y="111760"/>
                      <a:pt x="1018150" y="114300"/>
                    </a:cubicBezTo>
                    <a:cubicBezTo>
                      <a:pt x="1010530" y="121920"/>
                      <a:pt x="1002189" y="128881"/>
                      <a:pt x="995290" y="137160"/>
                    </a:cubicBezTo>
                    <a:cubicBezTo>
                      <a:pt x="989427" y="144195"/>
                      <a:pt x="986526" y="153544"/>
                      <a:pt x="980050" y="160020"/>
                    </a:cubicBezTo>
                    <a:cubicBezTo>
                      <a:pt x="973574" y="166496"/>
                      <a:pt x="964810" y="170180"/>
                      <a:pt x="957190" y="175260"/>
                    </a:cubicBezTo>
                    <a:lnTo>
                      <a:pt x="926710" y="220980"/>
                    </a:lnTo>
                    <a:lnTo>
                      <a:pt x="911470" y="243840"/>
                    </a:lnTo>
                    <a:cubicBezTo>
                      <a:pt x="908048" y="264371"/>
                      <a:pt x="909422" y="333262"/>
                      <a:pt x="880990" y="358140"/>
                    </a:cubicBezTo>
                    <a:cubicBezTo>
                      <a:pt x="867206" y="370201"/>
                      <a:pt x="835270" y="388620"/>
                      <a:pt x="835270" y="388620"/>
                    </a:cubicBezTo>
                    <a:cubicBezTo>
                      <a:pt x="817852" y="440875"/>
                      <a:pt x="835270" y="376018"/>
                      <a:pt x="835270" y="449580"/>
                    </a:cubicBezTo>
                    <a:cubicBezTo>
                      <a:pt x="835270" y="460053"/>
                      <a:pt x="830659" y="470029"/>
                      <a:pt x="827650" y="480060"/>
                    </a:cubicBezTo>
                    <a:cubicBezTo>
                      <a:pt x="823034" y="495447"/>
                      <a:pt x="812410" y="525780"/>
                      <a:pt x="812410" y="525780"/>
                    </a:cubicBezTo>
                    <a:cubicBezTo>
                      <a:pt x="814950" y="543560"/>
                      <a:pt x="814869" y="561917"/>
                      <a:pt x="820030" y="579120"/>
                    </a:cubicBezTo>
                    <a:cubicBezTo>
                      <a:pt x="822662" y="587892"/>
                      <a:pt x="831174" y="593789"/>
                      <a:pt x="835270" y="601980"/>
                    </a:cubicBezTo>
                    <a:cubicBezTo>
                      <a:pt x="838862" y="609164"/>
                      <a:pt x="840350" y="617220"/>
                      <a:pt x="842890" y="624840"/>
                    </a:cubicBezTo>
                    <a:cubicBezTo>
                      <a:pt x="840350" y="640080"/>
                      <a:pt x="839017" y="655571"/>
                      <a:pt x="835270" y="670560"/>
                    </a:cubicBezTo>
                    <a:cubicBezTo>
                      <a:pt x="831374" y="686145"/>
                      <a:pt x="820030" y="716280"/>
                      <a:pt x="820030" y="716280"/>
                    </a:cubicBezTo>
                    <a:cubicBezTo>
                      <a:pt x="822570" y="731520"/>
                      <a:pt x="827650" y="746550"/>
                      <a:pt x="827650" y="762000"/>
                    </a:cubicBezTo>
                    <a:cubicBezTo>
                      <a:pt x="827650" y="788821"/>
                      <a:pt x="820268" y="807006"/>
                      <a:pt x="812410" y="830580"/>
                    </a:cubicBezTo>
                    <a:cubicBezTo>
                      <a:pt x="821244" y="874750"/>
                      <a:pt x="824326" y="866737"/>
                      <a:pt x="812410" y="914400"/>
                    </a:cubicBezTo>
                    <a:cubicBezTo>
                      <a:pt x="808514" y="929985"/>
                      <a:pt x="812410" y="955040"/>
                      <a:pt x="797170" y="960120"/>
                    </a:cubicBezTo>
                    <a:lnTo>
                      <a:pt x="774310" y="967740"/>
                    </a:lnTo>
                    <a:cubicBezTo>
                      <a:pt x="759070" y="960120"/>
                      <a:pt x="741527" y="955969"/>
                      <a:pt x="728590" y="944880"/>
                    </a:cubicBezTo>
                    <a:cubicBezTo>
                      <a:pt x="708270" y="927463"/>
                      <a:pt x="728590" y="916577"/>
                      <a:pt x="728590" y="899160"/>
                    </a:cubicBezTo>
                    <a:cubicBezTo>
                      <a:pt x="728590" y="893480"/>
                      <a:pt x="723510" y="889000"/>
                      <a:pt x="720970" y="883920"/>
                    </a:cubicBezTo>
                    <a:lnTo>
                      <a:pt x="759070" y="85344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B1589914-32EB-4FB5-8A95-C2959BFA6AD0}"/>
                  </a:ext>
                </a:extLst>
              </p:cNvPr>
              <p:cNvSpPr/>
              <p:nvPr/>
            </p:nvSpPr>
            <p:spPr>
              <a:xfrm>
                <a:off x="4355779" y="1512459"/>
                <a:ext cx="342187" cy="295923"/>
              </a:xfrm>
              <a:custGeom>
                <a:avLst/>
                <a:gdLst>
                  <a:gd name="connsiteX0" fmla="*/ 0 w 739140"/>
                  <a:gd name="connsiteY0" fmla="*/ 0 h 914400"/>
                  <a:gd name="connsiteX1" fmla="*/ 0 w 739140"/>
                  <a:gd name="connsiteY1" fmla="*/ 0 h 914400"/>
                  <a:gd name="connsiteX2" fmla="*/ 38100 w 739140"/>
                  <a:gd name="connsiteY2" fmla="*/ 91440 h 914400"/>
                  <a:gd name="connsiteX3" fmla="*/ 45720 w 739140"/>
                  <a:gd name="connsiteY3" fmla="*/ 190500 h 914400"/>
                  <a:gd name="connsiteX4" fmla="*/ 53340 w 739140"/>
                  <a:gd name="connsiteY4" fmla="*/ 891540 h 914400"/>
                  <a:gd name="connsiteX5" fmla="*/ 45720 w 739140"/>
                  <a:gd name="connsiteY5" fmla="*/ 914400 h 914400"/>
                  <a:gd name="connsiteX6" fmla="*/ 739140 w 739140"/>
                  <a:gd name="connsiteY6" fmla="*/ 609600 h 914400"/>
                  <a:gd name="connsiteX7" fmla="*/ 533400 w 739140"/>
                  <a:gd name="connsiteY7" fmla="*/ 144780 h 914400"/>
                  <a:gd name="connsiteX8" fmla="*/ 434340 w 739140"/>
                  <a:gd name="connsiteY8" fmla="*/ 99060 h 914400"/>
                  <a:gd name="connsiteX9" fmla="*/ 396240 w 739140"/>
                  <a:gd name="connsiteY9" fmla="*/ 76200 h 914400"/>
                  <a:gd name="connsiteX10" fmla="*/ 350520 w 739140"/>
                  <a:gd name="connsiteY10" fmla="*/ 68580 h 914400"/>
                  <a:gd name="connsiteX11" fmla="*/ 281940 w 739140"/>
                  <a:gd name="connsiteY11" fmla="*/ 45720 h 914400"/>
                  <a:gd name="connsiteX12" fmla="*/ 243840 w 739140"/>
                  <a:gd name="connsiteY12" fmla="*/ 38100 h 914400"/>
                  <a:gd name="connsiteX13" fmla="*/ 60960 w 739140"/>
                  <a:gd name="connsiteY13" fmla="*/ 30480 h 914400"/>
                  <a:gd name="connsiteX14" fmla="*/ 0 w 739140"/>
                  <a:gd name="connsiteY1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9140" h="914400">
                    <a:moveTo>
                      <a:pt x="0" y="0"/>
                    </a:moveTo>
                    <a:lnTo>
                      <a:pt x="0" y="0"/>
                    </a:lnTo>
                    <a:cubicBezTo>
                      <a:pt x="12700" y="30480"/>
                      <a:pt x="30394" y="59332"/>
                      <a:pt x="38100" y="91440"/>
                    </a:cubicBezTo>
                    <a:cubicBezTo>
                      <a:pt x="45829" y="123643"/>
                      <a:pt x="45089" y="157388"/>
                      <a:pt x="45720" y="190500"/>
                    </a:cubicBezTo>
                    <a:cubicBezTo>
                      <a:pt x="50171" y="424151"/>
                      <a:pt x="50800" y="657860"/>
                      <a:pt x="53340" y="891540"/>
                    </a:cubicBezTo>
                    <a:lnTo>
                      <a:pt x="45720" y="914400"/>
                    </a:lnTo>
                    <a:lnTo>
                      <a:pt x="739140" y="609600"/>
                    </a:lnTo>
                    <a:lnTo>
                      <a:pt x="533400" y="144780"/>
                    </a:lnTo>
                    <a:cubicBezTo>
                      <a:pt x="512640" y="135554"/>
                      <a:pt x="460768" y="113742"/>
                      <a:pt x="434340" y="99060"/>
                    </a:cubicBezTo>
                    <a:cubicBezTo>
                      <a:pt x="421393" y="91867"/>
                      <a:pt x="410159" y="81261"/>
                      <a:pt x="396240" y="76200"/>
                    </a:cubicBezTo>
                    <a:cubicBezTo>
                      <a:pt x="381720" y="70920"/>
                      <a:pt x="365760" y="71120"/>
                      <a:pt x="350520" y="68580"/>
                    </a:cubicBezTo>
                    <a:cubicBezTo>
                      <a:pt x="311625" y="53022"/>
                      <a:pt x="318854" y="53923"/>
                      <a:pt x="281940" y="45720"/>
                    </a:cubicBezTo>
                    <a:cubicBezTo>
                      <a:pt x="269297" y="42910"/>
                      <a:pt x="256761" y="38991"/>
                      <a:pt x="243840" y="38100"/>
                    </a:cubicBezTo>
                    <a:cubicBezTo>
                      <a:pt x="182972" y="33902"/>
                      <a:pt x="121920" y="33020"/>
                      <a:pt x="60960" y="30480"/>
                    </a:cubicBezTo>
                    <a:cubicBezTo>
                      <a:pt x="11832" y="14104"/>
                      <a:pt x="10160" y="5080"/>
                      <a:pt x="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661A87D2-0560-4F64-9E22-83001550C402}"/>
                  </a:ext>
                </a:extLst>
              </p:cNvPr>
              <p:cNvSpPr/>
              <p:nvPr/>
            </p:nvSpPr>
            <p:spPr>
              <a:xfrm>
                <a:off x="5478780" y="1650795"/>
                <a:ext cx="775785" cy="361684"/>
              </a:xfrm>
              <a:custGeom>
                <a:avLst/>
                <a:gdLst>
                  <a:gd name="connsiteX0" fmla="*/ 236220 w 1129345"/>
                  <a:gd name="connsiteY0" fmla="*/ 487680 h 1104900"/>
                  <a:gd name="connsiteX1" fmla="*/ 236220 w 1129345"/>
                  <a:gd name="connsiteY1" fmla="*/ 487680 h 1104900"/>
                  <a:gd name="connsiteX2" fmla="*/ 144780 w 1129345"/>
                  <a:gd name="connsiteY2" fmla="*/ 411480 h 1104900"/>
                  <a:gd name="connsiteX3" fmla="*/ 137160 w 1129345"/>
                  <a:gd name="connsiteY3" fmla="*/ 388620 h 1104900"/>
                  <a:gd name="connsiteX4" fmla="*/ 106680 w 1129345"/>
                  <a:gd name="connsiteY4" fmla="*/ 342900 h 1104900"/>
                  <a:gd name="connsiteX5" fmla="*/ 0 w 1129345"/>
                  <a:gd name="connsiteY5" fmla="*/ 160020 h 1104900"/>
                  <a:gd name="connsiteX6" fmla="*/ 701040 w 1129345"/>
                  <a:gd name="connsiteY6" fmla="*/ 0 h 1104900"/>
                  <a:gd name="connsiteX7" fmla="*/ 1059180 w 1129345"/>
                  <a:gd name="connsiteY7" fmla="*/ 243840 h 1104900"/>
                  <a:gd name="connsiteX8" fmla="*/ 1120140 w 1129345"/>
                  <a:gd name="connsiteY8" fmla="*/ 396240 h 1104900"/>
                  <a:gd name="connsiteX9" fmla="*/ 1120140 w 1129345"/>
                  <a:gd name="connsiteY9" fmla="*/ 632460 h 1104900"/>
                  <a:gd name="connsiteX10" fmla="*/ 1112520 w 1129345"/>
                  <a:gd name="connsiteY10" fmla="*/ 662940 h 1104900"/>
                  <a:gd name="connsiteX11" fmla="*/ 1097280 w 1129345"/>
                  <a:gd name="connsiteY11" fmla="*/ 685800 h 1104900"/>
                  <a:gd name="connsiteX12" fmla="*/ 1089660 w 1129345"/>
                  <a:gd name="connsiteY12" fmla="*/ 708660 h 1104900"/>
                  <a:gd name="connsiteX13" fmla="*/ 1074420 w 1129345"/>
                  <a:gd name="connsiteY13" fmla="*/ 731520 h 1104900"/>
                  <a:gd name="connsiteX14" fmla="*/ 1066800 w 1129345"/>
                  <a:gd name="connsiteY14" fmla="*/ 754380 h 1104900"/>
                  <a:gd name="connsiteX15" fmla="*/ 1036320 w 1129345"/>
                  <a:gd name="connsiteY15" fmla="*/ 800100 h 1104900"/>
                  <a:gd name="connsiteX16" fmla="*/ 1021080 w 1129345"/>
                  <a:gd name="connsiteY16" fmla="*/ 822960 h 1104900"/>
                  <a:gd name="connsiteX17" fmla="*/ 998220 w 1129345"/>
                  <a:gd name="connsiteY17" fmla="*/ 876300 h 1104900"/>
                  <a:gd name="connsiteX18" fmla="*/ 990600 w 1129345"/>
                  <a:gd name="connsiteY18" fmla="*/ 899160 h 1104900"/>
                  <a:gd name="connsiteX19" fmla="*/ 937260 w 1129345"/>
                  <a:gd name="connsiteY19" fmla="*/ 960120 h 1104900"/>
                  <a:gd name="connsiteX20" fmla="*/ 861060 w 1129345"/>
                  <a:gd name="connsiteY20" fmla="*/ 990600 h 1104900"/>
                  <a:gd name="connsiteX21" fmla="*/ 784860 w 1129345"/>
                  <a:gd name="connsiteY21" fmla="*/ 1059180 h 1104900"/>
                  <a:gd name="connsiteX22" fmla="*/ 754380 w 1129345"/>
                  <a:gd name="connsiteY22" fmla="*/ 1066800 h 1104900"/>
                  <a:gd name="connsiteX23" fmla="*/ 655320 w 1129345"/>
                  <a:gd name="connsiteY23" fmla="*/ 1082040 h 1104900"/>
                  <a:gd name="connsiteX24" fmla="*/ 548640 w 1129345"/>
                  <a:gd name="connsiteY24" fmla="*/ 1104900 h 1104900"/>
                  <a:gd name="connsiteX25" fmla="*/ 510540 w 1129345"/>
                  <a:gd name="connsiteY25" fmla="*/ 998220 h 1104900"/>
                  <a:gd name="connsiteX26" fmla="*/ 533400 w 1129345"/>
                  <a:gd name="connsiteY26" fmla="*/ 914400 h 1104900"/>
                  <a:gd name="connsiteX27" fmla="*/ 541020 w 1129345"/>
                  <a:gd name="connsiteY27" fmla="*/ 891540 h 1104900"/>
                  <a:gd name="connsiteX28" fmla="*/ 571500 w 1129345"/>
                  <a:gd name="connsiteY28" fmla="*/ 845820 h 1104900"/>
                  <a:gd name="connsiteX29" fmla="*/ 586740 w 1129345"/>
                  <a:gd name="connsiteY29" fmla="*/ 822960 h 1104900"/>
                  <a:gd name="connsiteX30" fmla="*/ 609600 w 1129345"/>
                  <a:gd name="connsiteY30" fmla="*/ 800100 h 1104900"/>
                  <a:gd name="connsiteX31" fmla="*/ 647700 w 1129345"/>
                  <a:gd name="connsiteY31" fmla="*/ 754380 h 1104900"/>
                  <a:gd name="connsiteX32" fmla="*/ 655320 w 1129345"/>
                  <a:gd name="connsiteY32" fmla="*/ 731520 h 1104900"/>
                  <a:gd name="connsiteX33" fmla="*/ 678180 w 1129345"/>
                  <a:gd name="connsiteY33" fmla="*/ 701040 h 1104900"/>
                  <a:gd name="connsiteX34" fmla="*/ 571500 w 1129345"/>
                  <a:gd name="connsiteY34" fmla="*/ 586740 h 1104900"/>
                  <a:gd name="connsiteX35" fmla="*/ 236220 w 1129345"/>
                  <a:gd name="connsiteY35" fmla="*/ 48768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29345" h="1104900">
                    <a:moveTo>
                      <a:pt x="236220" y="487680"/>
                    </a:moveTo>
                    <a:lnTo>
                      <a:pt x="236220" y="487680"/>
                    </a:lnTo>
                    <a:cubicBezTo>
                      <a:pt x="205740" y="462280"/>
                      <a:pt x="172835" y="439535"/>
                      <a:pt x="144780" y="411480"/>
                    </a:cubicBezTo>
                    <a:cubicBezTo>
                      <a:pt x="139100" y="405800"/>
                      <a:pt x="141145" y="395594"/>
                      <a:pt x="137160" y="388620"/>
                    </a:cubicBezTo>
                    <a:cubicBezTo>
                      <a:pt x="67113" y="266037"/>
                      <a:pt x="139558" y="408657"/>
                      <a:pt x="106680" y="342900"/>
                    </a:cubicBezTo>
                    <a:lnTo>
                      <a:pt x="0" y="160020"/>
                    </a:lnTo>
                    <a:lnTo>
                      <a:pt x="701040" y="0"/>
                    </a:lnTo>
                    <a:lnTo>
                      <a:pt x="1059180" y="243840"/>
                    </a:lnTo>
                    <a:lnTo>
                      <a:pt x="1120140" y="396240"/>
                    </a:lnTo>
                    <a:cubicBezTo>
                      <a:pt x="1132480" y="507298"/>
                      <a:pt x="1132349" y="473744"/>
                      <a:pt x="1120140" y="632460"/>
                    </a:cubicBezTo>
                    <a:cubicBezTo>
                      <a:pt x="1119337" y="642902"/>
                      <a:pt x="1116645" y="653314"/>
                      <a:pt x="1112520" y="662940"/>
                    </a:cubicBezTo>
                    <a:cubicBezTo>
                      <a:pt x="1108912" y="671358"/>
                      <a:pt x="1101376" y="677609"/>
                      <a:pt x="1097280" y="685800"/>
                    </a:cubicBezTo>
                    <a:cubicBezTo>
                      <a:pt x="1093688" y="692984"/>
                      <a:pt x="1093252" y="701476"/>
                      <a:pt x="1089660" y="708660"/>
                    </a:cubicBezTo>
                    <a:cubicBezTo>
                      <a:pt x="1085564" y="716851"/>
                      <a:pt x="1078516" y="723329"/>
                      <a:pt x="1074420" y="731520"/>
                    </a:cubicBezTo>
                    <a:cubicBezTo>
                      <a:pt x="1070828" y="738704"/>
                      <a:pt x="1070701" y="747359"/>
                      <a:pt x="1066800" y="754380"/>
                    </a:cubicBezTo>
                    <a:cubicBezTo>
                      <a:pt x="1057905" y="770391"/>
                      <a:pt x="1046480" y="784860"/>
                      <a:pt x="1036320" y="800100"/>
                    </a:cubicBezTo>
                    <a:lnTo>
                      <a:pt x="1021080" y="822960"/>
                    </a:lnTo>
                    <a:cubicBezTo>
                      <a:pt x="1005221" y="886395"/>
                      <a:pt x="1024532" y="823677"/>
                      <a:pt x="998220" y="876300"/>
                    </a:cubicBezTo>
                    <a:cubicBezTo>
                      <a:pt x="994628" y="883484"/>
                      <a:pt x="994501" y="892139"/>
                      <a:pt x="990600" y="899160"/>
                    </a:cubicBezTo>
                    <a:cubicBezTo>
                      <a:pt x="975402" y="926517"/>
                      <a:pt x="965179" y="947711"/>
                      <a:pt x="937260" y="960120"/>
                    </a:cubicBezTo>
                    <a:cubicBezTo>
                      <a:pt x="917965" y="968696"/>
                      <a:pt x="879603" y="975428"/>
                      <a:pt x="861060" y="990600"/>
                    </a:cubicBezTo>
                    <a:cubicBezTo>
                      <a:pt x="846791" y="1002275"/>
                      <a:pt x="812053" y="1047526"/>
                      <a:pt x="784860" y="1059180"/>
                    </a:cubicBezTo>
                    <a:cubicBezTo>
                      <a:pt x="775234" y="1063305"/>
                      <a:pt x="764684" y="1064927"/>
                      <a:pt x="754380" y="1066800"/>
                    </a:cubicBezTo>
                    <a:cubicBezTo>
                      <a:pt x="673866" y="1081439"/>
                      <a:pt x="728975" y="1067309"/>
                      <a:pt x="655320" y="1082040"/>
                    </a:cubicBezTo>
                    <a:cubicBezTo>
                      <a:pt x="619659" y="1089172"/>
                      <a:pt x="548640" y="1104900"/>
                      <a:pt x="548640" y="1104900"/>
                    </a:cubicBezTo>
                    <a:cubicBezTo>
                      <a:pt x="472046" y="1092134"/>
                      <a:pt x="497893" y="1112044"/>
                      <a:pt x="510540" y="998220"/>
                    </a:cubicBezTo>
                    <a:cubicBezTo>
                      <a:pt x="514130" y="965909"/>
                      <a:pt x="522970" y="945689"/>
                      <a:pt x="533400" y="914400"/>
                    </a:cubicBezTo>
                    <a:cubicBezTo>
                      <a:pt x="535940" y="906780"/>
                      <a:pt x="536565" y="898223"/>
                      <a:pt x="541020" y="891540"/>
                    </a:cubicBezTo>
                    <a:lnTo>
                      <a:pt x="571500" y="845820"/>
                    </a:lnTo>
                    <a:cubicBezTo>
                      <a:pt x="576580" y="838200"/>
                      <a:pt x="580264" y="829436"/>
                      <a:pt x="586740" y="822960"/>
                    </a:cubicBezTo>
                    <a:cubicBezTo>
                      <a:pt x="594360" y="815340"/>
                      <a:pt x="602701" y="808379"/>
                      <a:pt x="609600" y="800100"/>
                    </a:cubicBezTo>
                    <a:cubicBezTo>
                      <a:pt x="662644" y="736447"/>
                      <a:pt x="580914" y="821166"/>
                      <a:pt x="647700" y="754380"/>
                    </a:cubicBezTo>
                    <a:cubicBezTo>
                      <a:pt x="650240" y="746760"/>
                      <a:pt x="651335" y="738494"/>
                      <a:pt x="655320" y="731520"/>
                    </a:cubicBezTo>
                    <a:cubicBezTo>
                      <a:pt x="661621" y="720493"/>
                      <a:pt x="678180" y="701040"/>
                      <a:pt x="678180" y="701040"/>
                    </a:cubicBezTo>
                    <a:lnTo>
                      <a:pt x="571500" y="586740"/>
                    </a:lnTo>
                    <a:lnTo>
                      <a:pt x="236220" y="48768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Seta: para a Direita 44">
                <a:extLst>
                  <a:ext uri="{FF2B5EF4-FFF2-40B4-BE49-F238E27FC236}">
                    <a16:creationId xmlns:a16="http://schemas.microsoft.com/office/drawing/2014/main" id="{8DF2EB91-199A-4519-935A-B8D61F941A4B}"/>
                  </a:ext>
                </a:extLst>
              </p:cNvPr>
              <p:cNvSpPr/>
              <p:nvPr/>
            </p:nvSpPr>
            <p:spPr>
              <a:xfrm>
                <a:off x="5358128" y="179295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Seta: para a Direita 45">
                <a:extLst>
                  <a:ext uri="{FF2B5EF4-FFF2-40B4-BE49-F238E27FC236}">
                    <a16:creationId xmlns:a16="http://schemas.microsoft.com/office/drawing/2014/main" id="{44C1A044-DA6D-4C2B-BD34-3055EB287718}"/>
                  </a:ext>
                </a:extLst>
              </p:cNvPr>
              <p:cNvSpPr/>
              <p:nvPr/>
            </p:nvSpPr>
            <p:spPr>
              <a:xfrm rot="2871885">
                <a:off x="5297139" y="212926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Seta: para a Direita 46">
                <a:extLst>
                  <a:ext uri="{FF2B5EF4-FFF2-40B4-BE49-F238E27FC236}">
                    <a16:creationId xmlns:a16="http://schemas.microsoft.com/office/drawing/2014/main" id="{A7CE0499-E0CC-469E-8EF8-A0A2760A3C7B}"/>
                  </a:ext>
                </a:extLst>
              </p:cNvPr>
              <p:cNvSpPr/>
              <p:nvPr/>
            </p:nvSpPr>
            <p:spPr>
              <a:xfrm rot="5583132">
                <a:off x="4950150" y="232754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1C46F516-EF23-484B-A1BF-12725A9C42FD}"/>
                  </a:ext>
                </a:extLst>
              </p:cNvPr>
              <p:cNvSpPr/>
              <p:nvPr/>
            </p:nvSpPr>
            <p:spPr>
              <a:xfrm rot="9206994">
                <a:off x="4540675" y="2094331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1841477D-91EB-4D73-9C61-692E533E2D8C}"/>
                  </a:ext>
                </a:extLst>
              </p:cNvPr>
              <p:cNvSpPr/>
              <p:nvPr/>
            </p:nvSpPr>
            <p:spPr>
              <a:xfrm rot="11816182">
                <a:off x="4753405" y="1618264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Seta: para a Direita 49">
                <a:extLst>
                  <a:ext uri="{FF2B5EF4-FFF2-40B4-BE49-F238E27FC236}">
                    <a16:creationId xmlns:a16="http://schemas.microsoft.com/office/drawing/2014/main" id="{6AA90927-D7FD-4F22-A28D-1DB0FE21C12B}"/>
                  </a:ext>
                </a:extLst>
              </p:cNvPr>
              <p:cNvSpPr/>
              <p:nvPr/>
            </p:nvSpPr>
            <p:spPr>
              <a:xfrm rot="10800000">
                <a:off x="4414066" y="1859650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D2EE151-FB08-433C-9AC6-87217D0204A6}"/>
              </a:ext>
            </a:extLst>
          </p:cNvPr>
          <p:cNvGrpSpPr/>
          <p:nvPr/>
        </p:nvGrpSpPr>
        <p:grpSpPr>
          <a:xfrm>
            <a:off x="6496966" y="923764"/>
            <a:ext cx="4282478" cy="2517582"/>
            <a:chOff x="3074201" y="3351228"/>
            <a:chExt cx="2992447" cy="1758175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CB148213-2363-4EE4-8A1A-20689706F59A}"/>
                </a:ext>
              </a:extLst>
            </p:cNvPr>
            <p:cNvGrpSpPr/>
            <p:nvPr/>
          </p:nvGrpSpPr>
          <p:grpSpPr>
            <a:xfrm>
              <a:off x="3074201" y="3351228"/>
              <a:ext cx="2992447" cy="1758175"/>
              <a:chOff x="3196963" y="2896696"/>
              <a:chExt cx="2992447" cy="1758175"/>
            </a:xfrm>
          </p:grpSpPr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1A4651AA-A70C-440C-85D7-148E2C435571}"/>
                  </a:ext>
                </a:extLst>
              </p:cNvPr>
              <p:cNvSpPr txBox="1"/>
              <p:nvPr/>
            </p:nvSpPr>
            <p:spPr>
              <a:xfrm>
                <a:off x="4883022" y="4289476"/>
                <a:ext cx="1115901" cy="365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err="1"/>
                  <a:t>seed</a:t>
                </a:r>
                <a:r>
                  <a:rPr lang="pt-BR" sz="1400" dirty="0"/>
                  <a:t> </a:t>
                </a:r>
                <a:r>
                  <a:rPr lang="pt-BR" sz="1400" dirty="0" err="1"/>
                  <a:t>dispersal</a:t>
                </a:r>
                <a:br>
                  <a:rPr lang="pt-BR" sz="1400" dirty="0"/>
                </a:br>
                <a:r>
                  <a:rPr lang="pt-BR" sz="1400" dirty="0"/>
                  <a:t>(</a:t>
                </a:r>
                <a:r>
                  <a:rPr lang="pt-BR" sz="1400" dirty="0" err="1"/>
                  <a:t>endozoochory</a:t>
                </a:r>
                <a:r>
                  <a:rPr lang="pt-BR" sz="1400" dirty="0"/>
                  <a:t>)</a:t>
                </a:r>
              </a:p>
            </p:txBody>
          </p: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59F9830-B44F-471C-BE7A-6A73A08673FA}"/>
                  </a:ext>
                </a:extLst>
              </p:cNvPr>
              <p:cNvSpPr txBox="1"/>
              <p:nvPr/>
            </p:nvSpPr>
            <p:spPr>
              <a:xfrm>
                <a:off x="3196963" y="4351390"/>
                <a:ext cx="976787" cy="214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err="1"/>
                  <a:t>seed</a:t>
                </a:r>
                <a:r>
                  <a:rPr lang="pt-BR" sz="1400" dirty="0"/>
                  <a:t> </a:t>
                </a:r>
                <a:r>
                  <a:rPr lang="pt-BR" sz="1400" dirty="0" err="1"/>
                  <a:t>removal</a:t>
                </a:r>
                <a:endParaRPr lang="pt-BR" sz="1400" dirty="0"/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6A6B360F-FDDC-4667-B7CB-0617AA15ADC3}"/>
                  </a:ext>
                </a:extLst>
              </p:cNvPr>
              <p:cNvSpPr txBox="1"/>
              <p:nvPr/>
            </p:nvSpPr>
            <p:spPr>
              <a:xfrm>
                <a:off x="4196561" y="4098308"/>
                <a:ext cx="583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SDD</a:t>
                </a:r>
                <a:endParaRPr lang="pt-BR" dirty="0"/>
              </a:p>
            </p:txBody>
          </p:sp>
          <p:grpSp>
            <p:nvGrpSpPr>
              <p:cNvPr id="59" name="Agrupar 58">
                <a:extLst>
                  <a:ext uri="{FF2B5EF4-FFF2-40B4-BE49-F238E27FC236}">
                    <a16:creationId xmlns:a16="http://schemas.microsoft.com/office/drawing/2014/main" id="{7F003DCF-9A8A-46C7-A510-9860A2FDEFC9}"/>
                  </a:ext>
                </a:extLst>
              </p:cNvPr>
              <p:cNvGrpSpPr/>
              <p:nvPr/>
            </p:nvGrpSpPr>
            <p:grpSpPr>
              <a:xfrm>
                <a:off x="3569142" y="2896696"/>
                <a:ext cx="2620268" cy="1343531"/>
                <a:chOff x="3570072" y="2767166"/>
                <a:chExt cx="2620268" cy="1343531"/>
              </a:xfrm>
            </p:grpSpPr>
            <p:pic>
              <p:nvPicPr>
                <p:cNvPr id="60" name="Imagem 59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DDFEFD36-6FF5-44D8-A614-7C91F3C8FB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330" y="3548943"/>
                  <a:ext cx="496214" cy="543796"/>
                </a:xfrm>
                <a:prstGeom prst="rect">
                  <a:avLst/>
                </a:prstGeom>
              </p:spPr>
            </p:pic>
            <p:pic>
              <p:nvPicPr>
                <p:cNvPr id="61" name="Picture 12" descr="Lion Tamarin Stock Illustrations – 48 Lion Tamarin Stock Illustrations,  Vectors &amp; Clipart - Dreamstime">
                  <a:extLst>
                    <a:ext uri="{FF2B5EF4-FFF2-40B4-BE49-F238E27FC236}">
                      <a16:creationId xmlns:a16="http://schemas.microsoft.com/office/drawing/2014/main" id="{E7DA5329-EF40-4CEB-98B3-585AF41777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01399" y="2767166"/>
                  <a:ext cx="624399" cy="609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Imagem 61" descr="Forma&#10;&#10;Descrição gerada automaticamente com confiança baixa">
                  <a:extLst>
                    <a:ext uri="{FF2B5EF4-FFF2-40B4-BE49-F238E27FC236}">
                      <a16:creationId xmlns:a16="http://schemas.microsoft.com/office/drawing/2014/main" id="{CB74B8AE-47CE-469C-8612-CE8CFD022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570072" y="3291139"/>
                  <a:ext cx="433341" cy="819558"/>
                </a:xfrm>
                <a:prstGeom prst="rect">
                  <a:avLst/>
                </a:prstGeom>
              </p:spPr>
            </p:pic>
            <p:pic>
              <p:nvPicPr>
                <p:cNvPr id="63" name="Imagem 62" descr="Forma&#10;&#10;Descrição gerada automaticamente com confiança baixa">
                  <a:extLst>
                    <a:ext uri="{FF2B5EF4-FFF2-40B4-BE49-F238E27FC236}">
                      <a16:creationId xmlns:a16="http://schemas.microsoft.com/office/drawing/2014/main" id="{E2761C1B-9B7F-4B61-BE3D-0EFA0F35D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5018" y="3623721"/>
                  <a:ext cx="606885" cy="430888"/>
                </a:xfrm>
                <a:prstGeom prst="rect">
                  <a:avLst/>
                </a:prstGeom>
              </p:spPr>
            </p:pic>
            <p:pic>
              <p:nvPicPr>
                <p:cNvPr id="64" name="Imagem 63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8735D278-D14C-4101-8BC7-9253A412D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6882" y="3270521"/>
                  <a:ext cx="1633458" cy="745266"/>
                </a:xfrm>
                <a:prstGeom prst="rect">
                  <a:avLst/>
                </a:prstGeom>
              </p:spPr>
            </p:pic>
            <p:cxnSp>
              <p:nvCxnSpPr>
                <p:cNvPr id="65" name="Conector reto 64">
                  <a:extLst>
                    <a:ext uri="{FF2B5EF4-FFF2-40B4-BE49-F238E27FC236}">
                      <a16:creationId xmlns:a16="http://schemas.microsoft.com/office/drawing/2014/main" id="{F0AA1A57-1C53-4DB3-841F-850FDA099241}"/>
                    </a:ext>
                  </a:extLst>
                </p:cNvPr>
                <p:cNvCxnSpPr/>
                <p:nvPr/>
              </p:nvCxnSpPr>
              <p:spPr>
                <a:xfrm>
                  <a:off x="3818785" y="4015787"/>
                  <a:ext cx="1211893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Seta: em Forma de U 65">
                  <a:extLst>
                    <a:ext uri="{FF2B5EF4-FFF2-40B4-BE49-F238E27FC236}">
                      <a16:creationId xmlns:a16="http://schemas.microsoft.com/office/drawing/2014/main" id="{50CD8A79-FE1D-49A4-AA4A-B26D268D7FBC}"/>
                    </a:ext>
                  </a:extLst>
                </p:cNvPr>
                <p:cNvSpPr/>
                <p:nvPr/>
              </p:nvSpPr>
              <p:spPr>
                <a:xfrm>
                  <a:off x="3890409" y="3060846"/>
                  <a:ext cx="1506604" cy="219703"/>
                </a:xfrm>
                <a:prstGeom prst="uturn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8C44E5ED-1B9C-499C-85BF-BD4678F54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6986" y="4540107"/>
              <a:ext cx="0" cy="11948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D525081C-2337-47E9-8C5E-8E4F4C9B8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5093" y="4540106"/>
              <a:ext cx="0" cy="11948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627FF67E-7E8B-4AE8-BC0C-BD1BA691A1DB}"/>
              </a:ext>
            </a:extLst>
          </p:cNvPr>
          <p:cNvSpPr txBox="1"/>
          <p:nvPr/>
        </p:nvSpPr>
        <p:spPr>
          <a:xfrm>
            <a:off x="2571401" y="4673303"/>
            <a:ext cx="7616654" cy="132052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diferent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</a:t>
            </a:r>
            <a:r>
              <a:rPr lang="pt-BR" dirty="0" err="1"/>
              <a:t>sizes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distributions</a:t>
            </a:r>
            <a:r>
              <a:rPr lang="pt-BR" dirty="0"/>
              <a:t> </a:t>
            </a:r>
            <a:r>
              <a:rPr lang="pt-BR" dirty="0" err="1"/>
              <a:t>affect</a:t>
            </a:r>
            <a:r>
              <a:rPr lang="pt-BR" dirty="0"/>
              <a:t>  BLT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therefore</a:t>
            </a:r>
            <a:r>
              <a:rPr lang="pt-BR" dirty="0"/>
              <a:t> its </a:t>
            </a:r>
            <a:r>
              <a:rPr lang="pt-BR" i="1" dirty="0" err="1"/>
              <a:t>seed</a:t>
            </a:r>
            <a:r>
              <a:rPr lang="pt-BR" i="1" dirty="0"/>
              <a:t> </a:t>
            </a:r>
            <a:r>
              <a:rPr lang="pt-BR" i="1" dirty="0" err="1"/>
              <a:t>shadows</a:t>
            </a:r>
            <a:r>
              <a:rPr lang="pt-BR" i="1" dirty="0"/>
              <a:t>?</a:t>
            </a:r>
            <a:endParaRPr lang="pt-BR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47C8AFC4-CACA-4B63-9258-2DEEE49247C5}"/>
              </a:ext>
            </a:extLst>
          </p:cNvPr>
          <p:cNvSpPr txBox="1"/>
          <p:nvPr/>
        </p:nvSpPr>
        <p:spPr>
          <a:xfrm>
            <a:off x="559778" y="3287720"/>
            <a:ext cx="5230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correlated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to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</a:t>
            </a: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(Pearson </a:t>
            </a:r>
            <a:r>
              <a:rPr lang="el-GR" sz="2000" dirty="0">
                <a:latin typeface="TimesNewRomanPSMT"/>
                <a:cs typeface="JasmineUPC" panose="020B0502040204020203" pitchFamily="18" charset="-34"/>
              </a:rPr>
              <a:t>ρ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= [0.7, 0.9], p &lt; 0.0001)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(Rezende, G. </a:t>
            </a:r>
            <a:r>
              <a:rPr lang="pt-BR" sz="2000" i="1" dirty="0" err="1">
                <a:latin typeface="TimesNewRomanPSMT"/>
                <a:cs typeface="JasmineUPC" panose="020B0502040204020203" pitchFamily="18" charset="-34"/>
              </a:rPr>
              <a:t>unpublished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90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21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26C7D7-A080-4571-BBFA-878B27F734B4}"/>
              </a:ext>
            </a:extLst>
          </p:cNvPr>
          <p:cNvSpPr txBox="1"/>
          <p:nvPr/>
        </p:nvSpPr>
        <p:spPr>
          <a:xfrm>
            <a:off x="100851" y="3193407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TimesNewRomanPSMT"/>
              </a:rPr>
              <a:t>Black </a:t>
            </a:r>
            <a:r>
              <a:rPr lang="pt-BR" b="1" dirty="0" err="1">
                <a:latin typeface="TimesNewRomanPSMT"/>
              </a:rPr>
              <a:t>lion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tamarin</a:t>
            </a:r>
            <a:endParaRPr lang="pt-BR" b="1" dirty="0">
              <a:latin typeface="TimesNewRomanPSMT"/>
            </a:endParaRPr>
          </a:p>
          <a:p>
            <a:pPr algn="ctr"/>
            <a:r>
              <a:rPr lang="pt-BR" b="1" dirty="0">
                <a:latin typeface="TimesNewRomanPSMT"/>
              </a:rPr>
              <a:t>(</a:t>
            </a:r>
            <a:r>
              <a:rPr lang="pt-BR" b="1" i="1" dirty="0" err="1">
                <a:latin typeface="TimesNewRomanPSMT"/>
              </a:rPr>
              <a:t>Leontopithecus</a:t>
            </a:r>
            <a:r>
              <a:rPr lang="pt-BR" b="1" i="1" dirty="0">
                <a:latin typeface="TimesNewRomanPSMT"/>
              </a:rPr>
              <a:t> </a:t>
            </a:r>
            <a:r>
              <a:rPr lang="pt-BR" b="1" i="1" dirty="0" err="1">
                <a:latin typeface="TimesNewRomanPSMT"/>
              </a:rPr>
              <a:t>chrysopygus</a:t>
            </a:r>
            <a:r>
              <a:rPr lang="pt-BR" b="1" dirty="0">
                <a:latin typeface="TimesNewRomanPSMT"/>
              </a:rPr>
              <a:t>)</a:t>
            </a:r>
          </a:p>
        </p:txBody>
      </p:sp>
      <p:pic>
        <p:nvPicPr>
          <p:cNvPr id="39" name="Imagem 38" descr="Urso na floresta&#10;&#10;Descrição gerada automaticamente">
            <a:extLst>
              <a:ext uri="{FF2B5EF4-FFF2-40B4-BE49-F238E27FC236}">
                <a16:creationId xmlns:a16="http://schemas.microsoft.com/office/drawing/2014/main" id="{DCD9F321-EBB1-4495-B4F5-86D9338A8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t="20792" r="19505" b="6626"/>
          <a:stretch/>
        </p:blipFill>
        <p:spPr>
          <a:xfrm>
            <a:off x="299797" y="955855"/>
            <a:ext cx="2853317" cy="223638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50449A4-225F-452E-A129-EA878F791449}"/>
              </a:ext>
            </a:extLst>
          </p:cNvPr>
          <p:cNvGrpSpPr/>
          <p:nvPr/>
        </p:nvGrpSpPr>
        <p:grpSpPr>
          <a:xfrm>
            <a:off x="3352060" y="807201"/>
            <a:ext cx="2362321" cy="2287905"/>
            <a:chOff x="3422687" y="1347312"/>
            <a:chExt cx="2362321" cy="2287905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2683499-56D4-4A96-953A-0790E6EC9965}"/>
                </a:ext>
              </a:extLst>
            </p:cNvPr>
            <p:cNvGrpSpPr/>
            <p:nvPr/>
          </p:nvGrpSpPr>
          <p:grpSpPr>
            <a:xfrm>
              <a:off x="3651205" y="1347312"/>
              <a:ext cx="2133803" cy="2287905"/>
              <a:chOff x="1719203" y="1401851"/>
              <a:chExt cx="1091566" cy="1205003"/>
            </a:xfrm>
          </p:grpSpPr>
          <p:grpSp>
            <p:nvGrpSpPr>
              <p:cNvPr id="23" name="Agrupar 22">
                <a:extLst>
                  <a:ext uri="{FF2B5EF4-FFF2-40B4-BE49-F238E27FC236}">
                    <a16:creationId xmlns:a16="http://schemas.microsoft.com/office/drawing/2014/main" id="{46ED4141-357C-4A15-97CD-E8EFE844FED8}"/>
                  </a:ext>
                </a:extLst>
              </p:cNvPr>
              <p:cNvGrpSpPr/>
              <p:nvPr/>
            </p:nvGrpSpPr>
            <p:grpSpPr>
              <a:xfrm>
                <a:off x="1719203" y="1665776"/>
                <a:ext cx="1091566" cy="941078"/>
                <a:chOff x="215820" y="2002080"/>
                <a:chExt cx="852343" cy="738804"/>
              </a:xfrm>
            </p:grpSpPr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294CA04C-F7C3-4D47-ADC5-D2DFE5C6621B}"/>
                    </a:ext>
                  </a:extLst>
                </p:cNvPr>
                <p:cNvGrpSpPr/>
                <p:nvPr/>
              </p:nvGrpSpPr>
              <p:grpSpPr>
                <a:xfrm>
                  <a:off x="215820" y="2072659"/>
                  <a:ext cx="663223" cy="668225"/>
                  <a:chOff x="6875975" y="2999476"/>
                  <a:chExt cx="493107" cy="488431"/>
                </a:xfrm>
              </p:grpSpPr>
              <p:sp>
                <p:nvSpPr>
                  <p:cNvPr id="36" name="Semicírculo 35">
                    <a:extLst>
                      <a:ext uri="{FF2B5EF4-FFF2-40B4-BE49-F238E27FC236}">
                        <a16:creationId xmlns:a16="http://schemas.microsoft.com/office/drawing/2014/main" id="{1B51290E-A094-4C6F-8ABC-E14C50C9E3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75975" y="3008013"/>
                    <a:ext cx="488431" cy="471357"/>
                  </a:xfrm>
                  <a:prstGeom prst="blockArc">
                    <a:avLst>
                      <a:gd name="adj1" fmla="val 11014244"/>
                      <a:gd name="adj2" fmla="val 6674753"/>
                      <a:gd name="adj3" fmla="val 23192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7" name="Semicírculo 36">
                    <a:extLst>
                      <a:ext uri="{FF2B5EF4-FFF2-40B4-BE49-F238E27FC236}">
                        <a16:creationId xmlns:a16="http://schemas.microsoft.com/office/drawing/2014/main" id="{458B8B7E-4D12-4073-8199-40E68DC5D434}"/>
                      </a:ext>
                    </a:extLst>
                  </p:cNvPr>
                  <p:cNvSpPr/>
                  <p:nvPr/>
                </p:nvSpPr>
                <p:spPr>
                  <a:xfrm rot="9600733">
                    <a:off x="6875975" y="3002398"/>
                    <a:ext cx="488431" cy="471357"/>
                  </a:xfrm>
                  <a:prstGeom prst="blockArc">
                    <a:avLst>
                      <a:gd name="adj1" fmla="val 6022569"/>
                      <a:gd name="adj2" fmla="val 6674753"/>
                      <a:gd name="adj3" fmla="val 23192"/>
                    </a:avLst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  <p:sp>
                <p:nvSpPr>
                  <p:cNvPr id="38" name="Semicírculo 37">
                    <a:extLst>
                      <a:ext uri="{FF2B5EF4-FFF2-40B4-BE49-F238E27FC236}">
                        <a16:creationId xmlns:a16="http://schemas.microsoft.com/office/drawing/2014/main" id="{EB9C9789-F511-42DA-BEAD-C39AC6176187}"/>
                      </a:ext>
                    </a:extLst>
                  </p:cNvPr>
                  <p:cNvSpPr/>
                  <p:nvPr/>
                </p:nvSpPr>
                <p:spPr>
                  <a:xfrm rot="8210729">
                    <a:off x="6880651" y="3002397"/>
                    <a:ext cx="488431" cy="471357"/>
                  </a:xfrm>
                  <a:prstGeom prst="blockArc">
                    <a:avLst>
                      <a:gd name="adj1" fmla="val 3933803"/>
                      <a:gd name="adj2" fmla="val 7150067"/>
                      <a:gd name="adj3" fmla="val 23545"/>
                    </a:avLst>
                  </a:prstGeom>
                  <a:solidFill>
                    <a:srgbClr val="BE5108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tx1"/>
                      </a:solidFill>
                      <a:latin typeface="TimesNewRomanPSMT"/>
                    </a:endParaRPr>
                  </a:p>
                </p:txBody>
              </p:sp>
            </p:grpSp>
            <p:pic>
              <p:nvPicPr>
                <p:cNvPr id="35" name="Imagem 34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F7E96CC3-56C0-404C-8FA3-E47848D6F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495" y="2002080"/>
                  <a:ext cx="261668" cy="223726"/>
                </a:xfrm>
                <a:prstGeom prst="rect">
                  <a:avLst/>
                </a:prstGeom>
              </p:spPr>
            </p:pic>
          </p:grp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EE42A24B-D44A-4A2B-8D45-B618DFC26E36}"/>
                  </a:ext>
                </a:extLst>
              </p:cNvPr>
              <p:cNvSpPr txBox="1"/>
              <p:nvPr/>
            </p:nvSpPr>
            <p:spPr>
              <a:xfrm rot="18791567">
                <a:off x="1928790" y="1553811"/>
                <a:ext cx="461366" cy="15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b="1" dirty="0" err="1">
                    <a:solidFill>
                      <a:srgbClr val="385723"/>
                    </a:solidFill>
                    <a:latin typeface="TimesNewRomanPSMT"/>
                    <a:cs typeface="Arial" panose="020B0604020202020204" pitchFamily="34" charset="0"/>
                  </a:rPr>
                  <a:t>others</a:t>
                </a:r>
                <a:endParaRPr lang="pt-BR" sz="1400" b="1" dirty="0">
                  <a:solidFill>
                    <a:srgbClr val="385723"/>
                  </a:solidFill>
                  <a:latin typeface="TimesNewRomanPSMT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9085FA2-65A0-4B56-8C75-6CD474F60801}"/>
                  </a:ext>
                </a:extLst>
              </p:cNvPr>
              <p:cNvSpPr txBox="1"/>
              <p:nvPr/>
            </p:nvSpPr>
            <p:spPr>
              <a:xfrm>
                <a:off x="1777915" y="2025007"/>
                <a:ext cx="718090" cy="275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800" dirty="0">
                    <a:latin typeface="TimesNewRomanPSMT"/>
                    <a:cs typeface="Aparajita" panose="020B0502040204020203" pitchFamily="18" charset="0"/>
                  </a:rPr>
                  <a:t>Diet</a:t>
                </a:r>
              </a:p>
            </p:txBody>
          </p:sp>
        </p:grpSp>
        <p:pic>
          <p:nvPicPr>
            <p:cNvPr id="40" name="Picture 6" descr="Pin on TBG Kids">
              <a:extLst>
                <a:ext uri="{FF2B5EF4-FFF2-40B4-BE49-F238E27FC236}">
                  <a16:creationId xmlns:a16="http://schemas.microsoft.com/office/drawing/2014/main" id="{B1D32FDB-439A-42C2-BC6A-EEC9A4EF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4" b="89695" l="3042" r="98099">
                          <a14:foregroundMark x1="33840" y1="51145" x2="55894" y2="51145"/>
                          <a14:foregroundMark x1="66540" y1="57634" x2="66540" y2="57634"/>
                          <a14:foregroundMark x1="74144" y1="55725" x2="65019" y2="53817"/>
                          <a14:foregroundMark x1="25475" y1="48092" x2="25475" y2="48092"/>
                          <a14:foregroundMark x1="23574" y1="45038" x2="28517" y2="55725"/>
                          <a14:foregroundMark x1="19392" y1="61069" x2="25095" y2="60687"/>
                          <a14:foregroundMark x1="3802" y1="73664" x2="8365" y2="72901"/>
                          <a14:foregroundMark x1="14449" y1="67939" x2="16730" y2="65267"/>
                          <a14:foregroundMark x1="48289" y1="66031" x2="60456" y2="76718"/>
                          <a14:foregroundMark x1="50570" y1="72519" x2="51331" y2="76718"/>
                          <a14:foregroundMark x1="78327" y1="62595" x2="82129" y2="73282"/>
                          <a14:foregroundMark x1="95437" y1="73664" x2="82510" y2="74046"/>
                          <a14:foregroundMark x1="93156" y1="36641" x2="49810" y2="28244"/>
                          <a14:foregroundMark x1="49810" y1="28244" x2="28897" y2="31298"/>
                          <a14:foregroundMark x1="28897" y1="31298" x2="23574" y2="45420"/>
                          <a14:foregroundMark x1="89354" y1="27863" x2="50190" y2="22519"/>
                          <a14:foregroundMark x1="91255" y1="28626" x2="93156" y2="29389"/>
                          <a14:foregroundMark x1="98099" y1="39695" x2="92776" y2="37023"/>
                          <a14:foregroundMark x1="94677" y1="30153" x2="94677" y2="301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0001">
              <a:off x="3422687" y="1496261"/>
              <a:ext cx="673701" cy="67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28776B7-7BC6-454A-AA34-BDD77C54C13B}"/>
              </a:ext>
            </a:extLst>
          </p:cNvPr>
          <p:cNvSpPr txBox="1"/>
          <p:nvPr/>
        </p:nvSpPr>
        <p:spPr>
          <a:xfrm>
            <a:off x="211225" y="4211565"/>
            <a:ext cx="48878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Frugivore-insectivore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, territorial</a:t>
            </a:r>
          </a:p>
          <a:p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Inhabits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with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varying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shapes Daily Path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Lenght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1000 ~ 4000 m </a:t>
            </a:r>
          </a:p>
          <a:p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 25 ~ 400 há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Effectively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disperses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seeds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trees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lianas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EF2E0B-5D2C-4B30-BEA4-91516978B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626" y="574298"/>
            <a:ext cx="6880838" cy="486496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3B377F0-206B-4267-B7AE-DE3C70C4EA10}"/>
              </a:ext>
            </a:extLst>
          </p:cNvPr>
          <p:cNvSpPr/>
          <p:nvPr/>
        </p:nvSpPr>
        <p:spPr>
          <a:xfrm>
            <a:off x="6429081" y="5439266"/>
            <a:ext cx="4496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Continuous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patches (32000 ha),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small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(100 a &gt;1000 ha)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riparian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-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Variation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on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movement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and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resource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utilization</a:t>
            </a:r>
            <a:endParaRPr lang="pt-BR" sz="2000" dirty="0">
              <a:latin typeface="TimesNewRomanPSMT"/>
              <a:cs typeface="JasmineUPC" panose="020B0502040204020203" pitchFamily="18" charset="-34"/>
            </a:endParaRPr>
          </a:p>
          <a:p>
            <a:endParaRPr lang="pt-BR" sz="2000" dirty="0">
              <a:latin typeface="TimesNewRomanPSMT"/>
              <a:cs typeface="JasmineUPC" panose="020B0502040204020203" pitchFamily="18" charset="-3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499FBCF-50F4-42A1-B6AE-2D4EF52CEF2F}"/>
              </a:ext>
            </a:extLst>
          </p:cNvPr>
          <p:cNvSpPr/>
          <p:nvPr/>
        </p:nvSpPr>
        <p:spPr>
          <a:xfrm>
            <a:off x="0" y="1"/>
            <a:ext cx="12192000" cy="682738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1686619-8D90-4990-A0D8-7796308C92E1}"/>
              </a:ext>
            </a:extLst>
          </p:cNvPr>
          <p:cNvGrpSpPr/>
          <p:nvPr/>
        </p:nvGrpSpPr>
        <p:grpSpPr>
          <a:xfrm>
            <a:off x="991433" y="1096292"/>
            <a:ext cx="3881583" cy="1824494"/>
            <a:chOff x="3546242" y="1512459"/>
            <a:chExt cx="2829495" cy="1393275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1A32712D-35DA-45FD-8FDC-2E62563A422F}"/>
                </a:ext>
              </a:extLst>
            </p:cNvPr>
            <p:cNvSpPr/>
            <p:nvPr/>
          </p:nvSpPr>
          <p:spPr>
            <a:xfrm>
              <a:off x="5275731" y="2138568"/>
              <a:ext cx="1100006" cy="553748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52630EE-959B-4BE4-BD66-CCD6ED5FE5B8}"/>
                </a:ext>
              </a:extLst>
            </p:cNvPr>
            <p:cNvGrpSpPr/>
            <p:nvPr/>
          </p:nvGrpSpPr>
          <p:grpSpPr>
            <a:xfrm>
              <a:off x="3546242" y="1512459"/>
              <a:ext cx="2708323" cy="1393275"/>
              <a:chOff x="3546242" y="1512459"/>
              <a:chExt cx="2708323" cy="1393275"/>
            </a:xfrm>
          </p:grpSpPr>
          <p:pic>
            <p:nvPicPr>
              <p:cNvPr id="28" name="Picture 12" descr="Lion Tamarin Stock Illustrations – 48 Lion Tamarin Stock Illustrations,  Vectors &amp; Clipart - Dreamstime">
                <a:extLst>
                  <a:ext uri="{FF2B5EF4-FFF2-40B4-BE49-F238E27FC236}">
                    <a16:creationId xmlns:a16="http://schemas.microsoft.com/office/drawing/2014/main" id="{AF6AA6CE-ED15-4C25-A9C2-9A50000E32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8481" y="1542833"/>
                <a:ext cx="1186420" cy="118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861BF90F-11E0-4BE0-8629-1E5F8BE7328F}"/>
                  </a:ext>
                </a:extLst>
              </p:cNvPr>
              <p:cNvSpPr/>
              <p:nvPr/>
            </p:nvSpPr>
            <p:spPr>
              <a:xfrm>
                <a:off x="3561766" y="1578871"/>
                <a:ext cx="717073" cy="545406"/>
              </a:xfrm>
              <a:custGeom>
                <a:avLst/>
                <a:gdLst>
                  <a:gd name="connsiteX0" fmla="*/ 38100 w 717073"/>
                  <a:gd name="connsiteY0" fmla="*/ 251460 h 545406"/>
                  <a:gd name="connsiteX1" fmla="*/ 38100 w 717073"/>
                  <a:gd name="connsiteY1" fmla="*/ 251460 h 545406"/>
                  <a:gd name="connsiteX2" fmla="*/ 76200 w 717073"/>
                  <a:gd name="connsiteY2" fmla="*/ 60960 h 545406"/>
                  <a:gd name="connsiteX3" fmla="*/ 99060 w 717073"/>
                  <a:gd name="connsiteY3" fmla="*/ 45720 h 545406"/>
                  <a:gd name="connsiteX4" fmla="*/ 160020 w 717073"/>
                  <a:gd name="connsiteY4" fmla="*/ 7620 h 545406"/>
                  <a:gd name="connsiteX5" fmla="*/ 182880 w 717073"/>
                  <a:gd name="connsiteY5" fmla="*/ 0 h 545406"/>
                  <a:gd name="connsiteX6" fmla="*/ 365760 w 717073"/>
                  <a:gd name="connsiteY6" fmla="*/ 7620 h 545406"/>
                  <a:gd name="connsiteX7" fmla="*/ 411480 w 717073"/>
                  <a:gd name="connsiteY7" fmla="*/ 22860 h 545406"/>
                  <a:gd name="connsiteX8" fmla="*/ 434340 w 717073"/>
                  <a:gd name="connsiteY8" fmla="*/ 53340 h 545406"/>
                  <a:gd name="connsiteX9" fmla="*/ 441960 w 717073"/>
                  <a:gd name="connsiteY9" fmla="*/ 76200 h 545406"/>
                  <a:gd name="connsiteX10" fmla="*/ 464820 w 717073"/>
                  <a:gd name="connsiteY10" fmla="*/ 106680 h 545406"/>
                  <a:gd name="connsiteX11" fmla="*/ 480060 w 717073"/>
                  <a:gd name="connsiteY11" fmla="*/ 137160 h 545406"/>
                  <a:gd name="connsiteX12" fmla="*/ 525780 w 717073"/>
                  <a:gd name="connsiteY12" fmla="*/ 167640 h 545406"/>
                  <a:gd name="connsiteX13" fmla="*/ 571500 w 717073"/>
                  <a:gd name="connsiteY13" fmla="*/ 198120 h 545406"/>
                  <a:gd name="connsiteX14" fmla="*/ 594360 w 717073"/>
                  <a:gd name="connsiteY14" fmla="*/ 213360 h 545406"/>
                  <a:gd name="connsiteX15" fmla="*/ 640080 w 717073"/>
                  <a:gd name="connsiteY15" fmla="*/ 259080 h 545406"/>
                  <a:gd name="connsiteX16" fmla="*/ 662940 w 717073"/>
                  <a:gd name="connsiteY16" fmla="*/ 281940 h 545406"/>
                  <a:gd name="connsiteX17" fmla="*/ 708660 w 717073"/>
                  <a:gd name="connsiteY17" fmla="*/ 312420 h 545406"/>
                  <a:gd name="connsiteX18" fmla="*/ 708660 w 717073"/>
                  <a:gd name="connsiteY18" fmla="*/ 365760 h 545406"/>
                  <a:gd name="connsiteX19" fmla="*/ 685800 w 717073"/>
                  <a:gd name="connsiteY19" fmla="*/ 381000 h 545406"/>
                  <a:gd name="connsiteX20" fmla="*/ 640080 w 717073"/>
                  <a:gd name="connsiteY20" fmla="*/ 457200 h 545406"/>
                  <a:gd name="connsiteX21" fmla="*/ 617220 w 717073"/>
                  <a:gd name="connsiteY21" fmla="*/ 480060 h 545406"/>
                  <a:gd name="connsiteX22" fmla="*/ 579120 w 717073"/>
                  <a:gd name="connsiteY22" fmla="*/ 525780 h 545406"/>
                  <a:gd name="connsiteX23" fmla="*/ 502920 w 717073"/>
                  <a:gd name="connsiteY23" fmla="*/ 541020 h 545406"/>
                  <a:gd name="connsiteX24" fmla="*/ 320040 w 717073"/>
                  <a:gd name="connsiteY24" fmla="*/ 533400 h 545406"/>
                  <a:gd name="connsiteX25" fmla="*/ 22860 w 717073"/>
                  <a:gd name="connsiteY25" fmla="*/ 342900 h 545406"/>
                  <a:gd name="connsiteX26" fmla="*/ 0 w 717073"/>
                  <a:gd name="connsiteY26" fmla="*/ 297180 h 545406"/>
                  <a:gd name="connsiteX27" fmla="*/ 15240 w 717073"/>
                  <a:gd name="connsiteY27" fmla="*/ 213360 h 545406"/>
                  <a:gd name="connsiteX28" fmla="*/ 22860 w 717073"/>
                  <a:gd name="connsiteY28" fmla="*/ 198120 h 545406"/>
                  <a:gd name="connsiteX29" fmla="*/ 38100 w 717073"/>
                  <a:gd name="connsiteY29" fmla="*/ 251460 h 545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7073" h="545406">
                    <a:moveTo>
                      <a:pt x="38100" y="251460"/>
                    </a:moveTo>
                    <a:lnTo>
                      <a:pt x="38100" y="251460"/>
                    </a:lnTo>
                    <a:cubicBezTo>
                      <a:pt x="44605" y="114860"/>
                      <a:pt x="8444" y="119036"/>
                      <a:pt x="76200" y="60960"/>
                    </a:cubicBezTo>
                    <a:cubicBezTo>
                      <a:pt x="83153" y="55000"/>
                      <a:pt x="91440" y="50800"/>
                      <a:pt x="99060" y="45720"/>
                    </a:cubicBezTo>
                    <a:cubicBezTo>
                      <a:pt x="123211" y="9494"/>
                      <a:pt x="105612" y="25756"/>
                      <a:pt x="160020" y="7620"/>
                    </a:cubicBezTo>
                    <a:lnTo>
                      <a:pt x="182880" y="0"/>
                    </a:lnTo>
                    <a:cubicBezTo>
                      <a:pt x="243840" y="2540"/>
                      <a:pt x="305050" y="1549"/>
                      <a:pt x="365760" y="7620"/>
                    </a:cubicBezTo>
                    <a:cubicBezTo>
                      <a:pt x="381745" y="9218"/>
                      <a:pt x="411480" y="22860"/>
                      <a:pt x="411480" y="22860"/>
                    </a:cubicBezTo>
                    <a:cubicBezTo>
                      <a:pt x="419100" y="33020"/>
                      <a:pt x="428039" y="42313"/>
                      <a:pt x="434340" y="53340"/>
                    </a:cubicBezTo>
                    <a:cubicBezTo>
                      <a:pt x="438325" y="60314"/>
                      <a:pt x="437975" y="69226"/>
                      <a:pt x="441960" y="76200"/>
                    </a:cubicBezTo>
                    <a:cubicBezTo>
                      <a:pt x="448261" y="87227"/>
                      <a:pt x="458089" y="95910"/>
                      <a:pt x="464820" y="106680"/>
                    </a:cubicBezTo>
                    <a:cubicBezTo>
                      <a:pt x="470840" y="116313"/>
                      <a:pt x="472028" y="129128"/>
                      <a:pt x="480060" y="137160"/>
                    </a:cubicBezTo>
                    <a:cubicBezTo>
                      <a:pt x="493012" y="150112"/>
                      <a:pt x="510540" y="157480"/>
                      <a:pt x="525780" y="167640"/>
                    </a:cubicBezTo>
                    <a:lnTo>
                      <a:pt x="571500" y="198120"/>
                    </a:lnTo>
                    <a:cubicBezTo>
                      <a:pt x="579120" y="203200"/>
                      <a:pt x="587884" y="206884"/>
                      <a:pt x="594360" y="213360"/>
                    </a:cubicBezTo>
                    <a:lnTo>
                      <a:pt x="640080" y="259080"/>
                    </a:lnTo>
                    <a:cubicBezTo>
                      <a:pt x="647700" y="266700"/>
                      <a:pt x="653974" y="275962"/>
                      <a:pt x="662940" y="281940"/>
                    </a:cubicBezTo>
                    <a:lnTo>
                      <a:pt x="708660" y="312420"/>
                    </a:lnTo>
                    <a:cubicBezTo>
                      <a:pt x="715515" y="332985"/>
                      <a:pt x="723544" y="343434"/>
                      <a:pt x="708660" y="365760"/>
                    </a:cubicBezTo>
                    <a:cubicBezTo>
                      <a:pt x="703580" y="373380"/>
                      <a:pt x="693420" y="375920"/>
                      <a:pt x="685800" y="381000"/>
                    </a:cubicBezTo>
                    <a:cubicBezTo>
                      <a:pt x="673774" y="405052"/>
                      <a:pt x="658470" y="438810"/>
                      <a:pt x="640080" y="457200"/>
                    </a:cubicBezTo>
                    <a:cubicBezTo>
                      <a:pt x="632460" y="464820"/>
                      <a:pt x="624119" y="471781"/>
                      <a:pt x="617220" y="480060"/>
                    </a:cubicBezTo>
                    <a:cubicBezTo>
                      <a:pt x="602874" y="497275"/>
                      <a:pt x="600370" y="513637"/>
                      <a:pt x="579120" y="525780"/>
                    </a:cubicBezTo>
                    <a:cubicBezTo>
                      <a:pt x="569759" y="531129"/>
                      <a:pt x="505701" y="540556"/>
                      <a:pt x="502920" y="541020"/>
                    </a:cubicBezTo>
                    <a:cubicBezTo>
                      <a:pt x="441960" y="538480"/>
                      <a:pt x="376439" y="556676"/>
                      <a:pt x="320040" y="533400"/>
                    </a:cubicBezTo>
                    <a:cubicBezTo>
                      <a:pt x="211273" y="488512"/>
                      <a:pt x="22860" y="342900"/>
                      <a:pt x="22860" y="342900"/>
                    </a:cubicBezTo>
                    <a:cubicBezTo>
                      <a:pt x="15155" y="331342"/>
                      <a:pt x="0" y="312954"/>
                      <a:pt x="0" y="297180"/>
                    </a:cubicBezTo>
                    <a:cubicBezTo>
                      <a:pt x="0" y="267759"/>
                      <a:pt x="4524" y="240150"/>
                      <a:pt x="15240" y="213360"/>
                    </a:cubicBezTo>
                    <a:cubicBezTo>
                      <a:pt x="17349" y="208087"/>
                      <a:pt x="20320" y="203200"/>
                      <a:pt x="22860" y="198120"/>
                    </a:cubicBezTo>
                    <a:lnTo>
                      <a:pt x="38100" y="25146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2493D662-67FF-4CE8-9B0B-031E058DFDBD}"/>
                  </a:ext>
                </a:extLst>
              </p:cNvPr>
              <p:cNvSpPr/>
              <p:nvPr/>
            </p:nvSpPr>
            <p:spPr>
              <a:xfrm>
                <a:off x="4839940" y="2552772"/>
                <a:ext cx="350520" cy="352962"/>
              </a:xfrm>
              <a:custGeom>
                <a:avLst/>
                <a:gdLst>
                  <a:gd name="connsiteX0" fmla="*/ 0 w 350520"/>
                  <a:gd name="connsiteY0" fmla="*/ 131982 h 352962"/>
                  <a:gd name="connsiteX1" fmla="*/ 0 w 350520"/>
                  <a:gd name="connsiteY1" fmla="*/ 131982 h 352962"/>
                  <a:gd name="connsiteX2" fmla="*/ 91440 w 350520"/>
                  <a:gd name="connsiteY2" fmla="*/ 2442 h 352962"/>
                  <a:gd name="connsiteX3" fmla="*/ 137160 w 350520"/>
                  <a:gd name="connsiteY3" fmla="*/ 17682 h 352962"/>
                  <a:gd name="connsiteX4" fmla="*/ 160020 w 350520"/>
                  <a:gd name="connsiteY4" fmla="*/ 40542 h 352962"/>
                  <a:gd name="connsiteX5" fmla="*/ 175260 w 350520"/>
                  <a:gd name="connsiteY5" fmla="*/ 63402 h 352962"/>
                  <a:gd name="connsiteX6" fmla="*/ 220980 w 350520"/>
                  <a:gd name="connsiteY6" fmla="*/ 101502 h 352962"/>
                  <a:gd name="connsiteX7" fmla="*/ 236220 w 350520"/>
                  <a:gd name="connsiteY7" fmla="*/ 124362 h 352962"/>
                  <a:gd name="connsiteX8" fmla="*/ 259080 w 350520"/>
                  <a:gd name="connsiteY8" fmla="*/ 131982 h 352962"/>
                  <a:gd name="connsiteX9" fmla="*/ 304800 w 350520"/>
                  <a:gd name="connsiteY9" fmla="*/ 170082 h 352962"/>
                  <a:gd name="connsiteX10" fmla="*/ 327660 w 350520"/>
                  <a:gd name="connsiteY10" fmla="*/ 185322 h 352962"/>
                  <a:gd name="connsiteX11" fmla="*/ 335280 w 350520"/>
                  <a:gd name="connsiteY11" fmla="*/ 231042 h 352962"/>
                  <a:gd name="connsiteX12" fmla="*/ 342900 w 350520"/>
                  <a:gd name="connsiteY12" fmla="*/ 253902 h 352962"/>
                  <a:gd name="connsiteX13" fmla="*/ 350520 w 350520"/>
                  <a:gd name="connsiteY13" fmla="*/ 299622 h 352962"/>
                  <a:gd name="connsiteX14" fmla="*/ 342900 w 350520"/>
                  <a:gd name="connsiteY14" fmla="*/ 337722 h 352962"/>
                  <a:gd name="connsiteX15" fmla="*/ 297180 w 350520"/>
                  <a:gd name="connsiteY15" fmla="*/ 352962 h 352962"/>
                  <a:gd name="connsiteX16" fmla="*/ 228600 w 350520"/>
                  <a:gd name="connsiteY16" fmla="*/ 337722 h 352962"/>
                  <a:gd name="connsiteX17" fmla="*/ 205740 w 350520"/>
                  <a:gd name="connsiteY17" fmla="*/ 322482 h 352962"/>
                  <a:gd name="connsiteX18" fmla="*/ 167640 w 350520"/>
                  <a:gd name="connsiteY18" fmla="*/ 284382 h 352962"/>
                  <a:gd name="connsiteX19" fmla="*/ 152400 w 350520"/>
                  <a:gd name="connsiteY19" fmla="*/ 261522 h 352962"/>
                  <a:gd name="connsiteX20" fmla="*/ 144780 w 350520"/>
                  <a:gd name="connsiteY20" fmla="*/ 231042 h 352962"/>
                  <a:gd name="connsiteX21" fmla="*/ 83820 w 350520"/>
                  <a:gd name="connsiteY21" fmla="*/ 177702 h 352962"/>
                  <a:gd name="connsiteX22" fmla="*/ 60960 w 350520"/>
                  <a:gd name="connsiteY22" fmla="*/ 162462 h 352962"/>
                  <a:gd name="connsiteX23" fmla="*/ 38100 w 350520"/>
                  <a:gd name="connsiteY23" fmla="*/ 147222 h 352962"/>
                  <a:gd name="connsiteX24" fmla="*/ 0 w 350520"/>
                  <a:gd name="connsiteY24" fmla="*/ 131982 h 352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0520" h="352962">
                    <a:moveTo>
                      <a:pt x="0" y="131982"/>
                    </a:moveTo>
                    <a:lnTo>
                      <a:pt x="0" y="131982"/>
                    </a:lnTo>
                    <a:cubicBezTo>
                      <a:pt x="30480" y="88802"/>
                      <a:pt x="50836" y="36278"/>
                      <a:pt x="91440" y="2442"/>
                    </a:cubicBezTo>
                    <a:cubicBezTo>
                      <a:pt x="103781" y="-7842"/>
                      <a:pt x="137160" y="17682"/>
                      <a:pt x="137160" y="17682"/>
                    </a:cubicBezTo>
                    <a:cubicBezTo>
                      <a:pt x="144780" y="25302"/>
                      <a:pt x="153121" y="32263"/>
                      <a:pt x="160020" y="40542"/>
                    </a:cubicBezTo>
                    <a:cubicBezTo>
                      <a:pt x="165883" y="47577"/>
                      <a:pt x="168784" y="56926"/>
                      <a:pt x="175260" y="63402"/>
                    </a:cubicBezTo>
                    <a:cubicBezTo>
                      <a:pt x="235200" y="123342"/>
                      <a:pt x="158563" y="26602"/>
                      <a:pt x="220980" y="101502"/>
                    </a:cubicBezTo>
                    <a:cubicBezTo>
                      <a:pt x="226843" y="108537"/>
                      <a:pt x="229069" y="118641"/>
                      <a:pt x="236220" y="124362"/>
                    </a:cubicBezTo>
                    <a:cubicBezTo>
                      <a:pt x="242492" y="129380"/>
                      <a:pt x="251896" y="128390"/>
                      <a:pt x="259080" y="131982"/>
                    </a:cubicBezTo>
                    <a:cubicBezTo>
                      <a:pt x="287459" y="146171"/>
                      <a:pt x="279521" y="149016"/>
                      <a:pt x="304800" y="170082"/>
                    </a:cubicBezTo>
                    <a:cubicBezTo>
                      <a:pt x="311835" y="175945"/>
                      <a:pt x="320040" y="180242"/>
                      <a:pt x="327660" y="185322"/>
                    </a:cubicBezTo>
                    <a:cubicBezTo>
                      <a:pt x="330200" y="200562"/>
                      <a:pt x="331928" y="215960"/>
                      <a:pt x="335280" y="231042"/>
                    </a:cubicBezTo>
                    <a:cubicBezTo>
                      <a:pt x="337022" y="238883"/>
                      <a:pt x="341158" y="246061"/>
                      <a:pt x="342900" y="253902"/>
                    </a:cubicBezTo>
                    <a:cubicBezTo>
                      <a:pt x="346252" y="268984"/>
                      <a:pt x="347980" y="284382"/>
                      <a:pt x="350520" y="299622"/>
                    </a:cubicBezTo>
                    <a:cubicBezTo>
                      <a:pt x="347980" y="312322"/>
                      <a:pt x="352058" y="328564"/>
                      <a:pt x="342900" y="337722"/>
                    </a:cubicBezTo>
                    <a:cubicBezTo>
                      <a:pt x="331541" y="349081"/>
                      <a:pt x="297180" y="352962"/>
                      <a:pt x="297180" y="352962"/>
                    </a:cubicBezTo>
                    <a:cubicBezTo>
                      <a:pt x="279620" y="350035"/>
                      <a:pt x="247359" y="347101"/>
                      <a:pt x="228600" y="337722"/>
                    </a:cubicBezTo>
                    <a:cubicBezTo>
                      <a:pt x="220409" y="333626"/>
                      <a:pt x="213360" y="327562"/>
                      <a:pt x="205740" y="322482"/>
                    </a:cubicBezTo>
                    <a:cubicBezTo>
                      <a:pt x="165100" y="261522"/>
                      <a:pt x="218440" y="335182"/>
                      <a:pt x="167640" y="284382"/>
                    </a:cubicBezTo>
                    <a:cubicBezTo>
                      <a:pt x="161164" y="277906"/>
                      <a:pt x="157480" y="269142"/>
                      <a:pt x="152400" y="261522"/>
                    </a:cubicBezTo>
                    <a:cubicBezTo>
                      <a:pt x="149860" y="251362"/>
                      <a:pt x="148905" y="240668"/>
                      <a:pt x="144780" y="231042"/>
                    </a:cubicBezTo>
                    <a:cubicBezTo>
                      <a:pt x="132080" y="201409"/>
                      <a:pt x="111760" y="196329"/>
                      <a:pt x="83820" y="177702"/>
                    </a:cubicBezTo>
                    <a:lnTo>
                      <a:pt x="60960" y="162462"/>
                    </a:lnTo>
                    <a:lnTo>
                      <a:pt x="38100" y="147222"/>
                    </a:lnTo>
                    <a:cubicBezTo>
                      <a:pt x="13127" y="130573"/>
                      <a:pt x="6350" y="134522"/>
                      <a:pt x="0" y="13198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300388A6-9415-4AE5-81E9-C7F2B8E5871F}"/>
                  </a:ext>
                </a:extLst>
              </p:cNvPr>
              <p:cNvSpPr/>
              <p:nvPr/>
            </p:nvSpPr>
            <p:spPr>
              <a:xfrm>
                <a:off x="3546242" y="2160315"/>
                <a:ext cx="876719" cy="668225"/>
              </a:xfrm>
              <a:custGeom>
                <a:avLst/>
                <a:gdLst>
                  <a:gd name="connsiteX0" fmla="*/ 751450 w 1323809"/>
                  <a:gd name="connsiteY0" fmla="*/ 937260 h 967740"/>
                  <a:gd name="connsiteX1" fmla="*/ 751450 w 1323809"/>
                  <a:gd name="connsiteY1" fmla="*/ 937260 h 967740"/>
                  <a:gd name="connsiteX2" fmla="*/ 766690 w 1323809"/>
                  <a:gd name="connsiteY2" fmla="*/ 624840 h 967740"/>
                  <a:gd name="connsiteX3" fmla="*/ 713350 w 1323809"/>
                  <a:gd name="connsiteY3" fmla="*/ 601980 h 967740"/>
                  <a:gd name="connsiteX4" fmla="*/ 667630 w 1323809"/>
                  <a:gd name="connsiteY4" fmla="*/ 586740 h 967740"/>
                  <a:gd name="connsiteX5" fmla="*/ 583810 w 1323809"/>
                  <a:gd name="connsiteY5" fmla="*/ 594360 h 967740"/>
                  <a:gd name="connsiteX6" fmla="*/ 560950 w 1323809"/>
                  <a:gd name="connsiteY6" fmla="*/ 601980 h 967740"/>
                  <a:gd name="connsiteX7" fmla="*/ 515230 w 1323809"/>
                  <a:gd name="connsiteY7" fmla="*/ 594360 h 967740"/>
                  <a:gd name="connsiteX8" fmla="*/ 469510 w 1323809"/>
                  <a:gd name="connsiteY8" fmla="*/ 563880 h 967740"/>
                  <a:gd name="connsiteX9" fmla="*/ 461890 w 1323809"/>
                  <a:gd name="connsiteY9" fmla="*/ 541020 h 967740"/>
                  <a:gd name="connsiteX10" fmla="*/ 439030 w 1323809"/>
                  <a:gd name="connsiteY10" fmla="*/ 533400 h 967740"/>
                  <a:gd name="connsiteX11" fmla="*/ 370450 w 1323809"/>
                  <a:gd name="connsiteY11" fmla="*/ 502920 h 967740"/>
                  <a:gd name="connsiteX12" fmla="*/ 347590 w 1323809"/>
                  <a:gd name="connsiteY12" fmla="*/ 495300 h 967740"/>
                  <a:gd name="connsiteX13" fmla="*/ 324730 w 1323809"/>
                  <a:gd name="connsiteY13" fmla="*/ 487680 h 967740"/>
                  <a:gd name="connsiteX14" fmla="*/ 294250 w 1323809"/>
                  <a:gd name="connsiteY14" fmla="*/ 472440 h 967740"/>
                  <a:gd name="connsiteX15" fmla="*/ 271390 w 1323809"/>
                  <a:gd name="connsiteY15" fmla="*/ 464820 h 967740"/>
                  <a:gd name="connsiteX16" fmla="*/ 240910 w 1323809"/>
                  <a:gd name="connsiteY16" fmla="*/ 449580 h 967740"/>
                  <a:gd name="connsiteX17" fmla="*/ 210430 w 1323809"/>
                  <a:gd name="connsiteY17" fmla="*/ 441960 h 967740"/>
                  <a:gd name="connsiteX18" fmla="*/ 172330 w 1323809"/>
                  <a:gd name="connsiteY18" fmla="*/ 426720 h 967740"/>
                  <a:gd name="connsiteX19" fmla="*/ 149470 w 1323809"/>
                  <a:gd name="connsiteY19" fmla="*/ 403860 h 967740"/>
                  <a:gd name="connsiteX20" fmla="*/ 88510 w 1323809"/>
                  <a:gd name="connsiteY20" fmla="*/ 358140 h 967740"/>
                  <a:gd name="connsiteX21" fmla="*/ 35170 w 1323809"/>
                  <a:gd name="connsiteY21" fmla="*/ 304800 h 967740"/>
                  <a:gd name="connsiteX22" fmla="*/ 4690 w 1323809"/>
                  <a:gd name="connsiteY22" fmla="*/ 259080 h 967740"/>
                  <a:gd name="connsiteX23" fmla="*/ 58030 w 1323809"/>
                  <a:gd name="connsiteY23" fmla="*/ 281940 h 967740"/>
                  <a:gd name="connsiteX24" fmla="*/ 118990 w 1323809"/>
                  <a:gd name="connsiteY24" fmla="*/ 312420 h 967740"/>
                  <a:gd name="connsiteX25" fmla="*/ 134230 w 1323809"/>
                  <a:gd name="connsiteY25" fmla="*/ 335280 h 967740"/>
                  <a:gd name="connsiteX26" fmla="*/ 179950 w 1323809"/>
                  <a:gd name="connsiteY26" fmla="*/ 350520 h 967740"/>
                  <a:gd name="connsiteX27" fmla="*/ 218050 w 1323809"/>
                  <a:gd name="connsiteY27" fmla="*/ 381000 h 967740"/>
                  <a:gd name="connsiteX28" fmla="*/ 240910 w 1323809"/>
                  <a:gd name="connsiteY28" fmla="*/ 396240 h 967740"/>
                  <a:gd name="connsiteX29" fmla="*/ 286630 w 1323809"/>
                  <a:gd name="connsiteY29" fmla="*/ 411480 h 967740"/>
                  <a:gd name="connsiteX30" fmla="*/ 309490 w 1323809"/>
                  <a:gd name="connsiteY30" fmla="*/ 419100 h 967740"/>
                  <a:gd name="connsiteX31" fmla="*/ 332350 w 1323809"/>
                  <a:gd name="connsiteY31" fmla="*/ 426720 h 967740"/>
                  <a:gd name="connsiteX32" fmla="*/ 378070 w 1323809"/>
                  <a:gd name="connsiteY32" fmla="*/ 434340 h 967740"/>
                  <a:gd name="connsiteX33" fmla="*/ 423790 w 1323809"/>
                  <a:gd name="connsiteY33" fmla="*/ 457200 h 967740"/>
                  <a:gd name="connsiteX34" fmla="*/ 461890 w 1323809"/>
                  <a:gd name="connsiteY34" fmla="*/ 464820 h 967740"/>
                  <a:gd name="connsiteX35" fmla="*/ 530470 w 1323809"/>
                  <a:gd name="connsiteY35" fmla="*/ 502920 h 967740"/>
                  <a:gd name="connsiteX36" fmla="*/ 545710 w 1323809"/>
                  <a:gd name="connsiteY36" fmla="*/ 525780 h 967740"/>
                  <a:gd name="connsiteX37" fmla="*/ 698110 w 1323809"/>
                  <a:gd name="connsiteY37" fmla="*/ 548640 h 967740"/>
                  <a:gd name="connsiteX38" fmla="*/ 728590 w 1323809"/>
                  <a:gd name="connsiteY38" fmla="*/ 541020 h 967740"/>
                  <a:gd name="connsiteX39" fmla="*/ 743830 w 1323809"/>
                  <a:gd name="connsiteY39" fmla="*/ 495300 h 967740"/>
                  <a:gd name="connsiteX40" fmla="*/ 743830 w 1323809"/>
                  <a:gd name="connsiteY40" fmla="*/ 342900 h 967740"/>
                  <a:gd name="connsiteX41" fmla="*/ 797170 w 1323809"/>
                  <a:gd name="connsiteY41" fmla="*/ 312420 h 967740"/>
                  <a:gd name="connsiteX42" fmla="*/ 835270 w 1323809"/>
                  <a:gd name="connsiteY42" fmla="*/ 243840 h 967740"/>
                  <a:gd name="connsiteX43" fmla="*/ 842890 w 1323809"/>
                  <a:gd name="connsiteY43" fmla="*/ 175260 h 967740"/>
                  <a:gd name="connsiteX44" fmla="*/ 865750 w 1323809"/>
                  <a:gd name="connsiteY44" fmla="*/ 160020 h 967740"/>
                  <a:gd name="connsiteX45" fmla="*/ 888610 w 1323809"/>
                  <a:gd name="connsiteY45" fmla="*/ 137160 h 967740"/>
                  <a:gd name="connsiteX46" fmla="*/ 926710 w 1323809"/>
                  <a:gd name="connsiteY46" fmla="*/ 99060 h 967740"/>
                  <a:gd name="connsiteX47" fmla="*/ 949570 w 1323809"/>
                  <a:gd name="connsiteY47" fmla="*/ 76200 h 967740"/>
                  <a:gd name="connsiteX48" fmla="*/ 995290 w 1323809"/>
                  <a:gd name="connsiteY48" fmla="*/ 60960 h 967740"/>
                  <a:gd name="connsiteX49" fmla="*/ 1025770 w 1323809"/>
                  <a:gd name="connsiteY49" fmla="*/ 45720 h 967740"/>
                  <a:gd name="connsiteX50" fmla="*/ 1086730 w 1323809"/>
                  <a:gd name="connsiteY50" fmla="*/ 38100 h 967740"/>
                  <a:gd name="connsiteX51" fmla="*/ 1140070 w 1323809"/>
                  <a:gd name="connsiteY51" fmla="*/ 30480 h 967740"/>
                  <a:gd name="connsiteX52" fmla="*/ 1208650 w 1323809"/>
                  <a:gd name="connsiteY52" fmla="*/ 0 h 967740"/>
                  <a:gd name="connsiteX53" fmla="*/ 1261990 w 1323809"/>
                  <a:gd name="connsiteY53" fmla="*/ 7620 h 967740"/>
                  <a:gd name="connsiteX54" fmla="*/ 1307710 w 1323809"/>
                  <a:gd name="connsiteY54" fmla="*/ 38100 h 967740"/>
                  <a:gd name="connsiteX55" fmla="*/ 1322950 w 1323809"/>
                  <a:gd name="connsiteY55" fmla="*/ 60960 h 967740"/>
                  <a:gd name="connsiteX56" fmla="*/ 1254370 w 1323809"/>
                  <a:gd name="connsiteY56" fmla="*/ 99060 h 967740"/>
                  <a:gd name="connsiteX57" fmla="*/ 1216270 w 1323809"/>
                  <a:gd name="connsiteY57" fmla="*/ 106680 h 967740"/>
                  <a:gd name="connsiteX58" fmla="*/ 1018150 w 1323809"/>
                  <a:gd name="connsiteY58" fmla="*/ 114300 h 967740"/>
                  <a:gd name="connsiteX59" fmla="*/ 995290 w 1323809"/>
                  <a:gd name="connsiteY59" fmla="*/ 137160 h 967740"/>
                  <a:gd name="connsiteX60" fmla="*/ 980050 w 1323809"/>
                  <a:gd name="connsiteY60" fmla="*/ 160020 h 967740"/>
                  <a:gd name="connsiteX61" fmla="*/ 957190 w 1323809"/>
                  <a:gd name="connsiteY61" fmla="*/ 175260 h 967740"/>
                  <a:gd name="connsiteX62" fmla="*/ 926710 w 1323809"/>
                  <a:gd name="connsiteY62" fmla="*/ 220980 h 967740"/>
                  <a:gd name="connsiteX63" fmla="*/ 911470 w 1323809"/>
                  <a:gd name="connsiteY63" fmla="*/ 243840 h 967740"/>
                  <a:gd name="connsiteX64" fmla="*/ 880990 w 1323809"/>
                  <a:gd name="connsiteY64" fmla="*/ 358140 h 967740"/>
                  <a:gd name="connsiteX65" fmla="*/ 835270 w 1323809"/>
                  <a:gd name="connsiteY65" fmla="*/ 388620 h 967740"/>
                  <a:gd name="connsiteX66" fmla="*/ 835270 w 1323809"/>
                  <a:gd name="connsiteY66" fmla="*/ 449580 h 967740"/>
                  <a:gd name="connsiteX67" fmla="*/ 827650 w 1323809"/>
                  <a:gd name="connsiteY67" fmla="*/ 480060 h 967740"/>
                  <a:gd name="connsiteX68" fmla="*/ 812410 w 1323809"/>
                  <a:gd name="connsiteY68" fmla="*/ 525780 h 967740"/>
                  <a:gd name="connsiteX69" fmla="*/ 820030 w 1323809"/>
                  <a:gd name="connsiteY69" fmla="*/ 579120 h 967740"/>
                  <a:gd name="connsiteX70" fmla="*/ 835270 w 1323809"/>
                  <a:gd name="connsiteY70" fmla="*/ 601980 h 967740"/>
                  <a:gd name="connsiteX71" fmla="*/ 842890 w 1323809"/>
                  <a:gd name="connsiteY71" fmla="*/ 624840 h 967740"/>
                  <a:gd name="connsiteX72" fmla="*/ 835270 w 1323809"/>
                  <a:gd name="connsiteY72" fmla="*/ 670560 h 967740"/>
                  <a:gd name="connsiteX73" fmla="*/ 820030 w 1323809"/>
                  <a:gd name="connsiteY73" fmla="*/ 716280 h 967740"/>
                  <a:gd name="connsiteX74" fmla="*/ 827650 w 1323809"/>
                  <a:gd name="connsiteY74" fmla="*/ 762000 h 967740"/>
                  <a:gd name="connsiteX75" fmla="*/ 812410 w 1323809"/>
                  <a:gd name="connsiteY75" fmla="*/ 830580 h 967740"/>
                  <a:gd name="connsiteX76" fmla="*/ 812410 w 1323809"/>
                  <a:gd name="connsiteY76" fmla="*/ 914400 h 967740"/>
                  <a:gd name="connsiteX77" fmla="*/ 797170 w 1323809"/>
                  <a:gd name="connsiteY77" fmla="*/ 960120 h 967740"/>
                  <a:gd name="connsiteX78" fmla="*/ 774310 w 1323809"/>
                  <a:gd name="connsiteY78" fmla="*/ 967740 h 967740"/>
                  <a:gd name="connsiteX79" fmla="*/ 728590 w 1323809"/>
                  <a:gd name="connsiteY79" fmla="*/ 944880 h 967740"/>
                  <a:gd name="connsiteX80" fmla="*/ 728590 w 1323809"/>
                  <a:gd name="connsiteY80" fmla="*/ 899160 h 967740"/>
                  <a:gd name="connsiteX81" fmla="*/ 720970 w 1323809"/>
                  <a:gd name="connsiteY81" fmla="*/ 883920 h 967740"/>
                  <a:gd name="connsiteX82" fmla="*/ 759070 w 1323809"/>
                  <a:gd name="connsiteY82" fmla="*/ 853440 h 967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323809" h="967740">
                    <a:moveTo>
                      <a:pt x="751450" y="937260"/>
                    </a:moveTo>
                    <a:lnTo>
                      <a:pt x="751450" y="937260"/>
                    </a:lnTo>
                    <a:cubicBezTo>
                      <a:pt x="756530" y="833120"/>
                      <a:pt x="769114" y="729076"/>
                      <a:pt x="766690" y="624840"/>
                    </a:cubicBezTo>
                    <a:cubicBezTo>
                      <a:pt x="766379" y="611448"/>
                      <a:pt x="716965" y="603064"/>
                      <a:pt x="713350" y="601980"/>
                    </a:cubicBezTo>
                    <a:cubicBezTo>
                      <a:pt x="697963" y="597364"/>
                      <a:pt x="667630" y="586740"/>
                      <a:pt x="667630" y="586740"/>
                    </a:cubicBezTo>
                    <a:cubicBezTo>
                      <a:pt x="639690" y="589280"/>
                      <a:pt x="611583" y="590392"/>
                      <a:pt x="583810" y="594360"/>
                    </a:cubicBezTo>
                    <a:cubicBezTo>
                      <a:pt x="575859" y="595496"/>
                      <a:pt x="568982" y="601980"/>
                      <a:pt x="560950" y="601980"/>
                    </a:cubicBezTo>
                    <a:cubicBezTo>
                      <a:pt x="545500" y="601980"/>
                      <a:pt x="530470" y="596900"/>
                      <a:pt x="515230" y="594360"/>
                    </a:cubicBezTo>
                    <a:cubicBezTo>
                      <a:pt x="499990" y="584200"/>
                      <a:pt x="475302" y="581256"/>
                      <a:pt x="469510" y="563880"/>
                    </a:cubicBezTo>
                    <a:cubicBezTo>
                      <a:pt x="466970" y="556260"/>
                      <a:pt x="467570" y="546700"/>
                      <a:pt x="461890" y="541020"/>
                    </a:cubicBezTo>
                    <a:cubicBezTo>
                      <a:pt x="456210" y="535340"/>
                      <a:pt x="446214" y="536992"/>
                      <a:pt x="439030" y="533400"/>
                    </a:cubicBezTo>
                    <a:cubicBezTo>
                      <a:pt x="366577" y="497174"/>
                      <a:pt x="488403" y="542238"/>
                      <a:pt x="370450" y="502920"/>
                    </a:cubicBezTo>
                    <a:lnTo>
                      <a:pt x="347590" y="495300"/>
                    </a:lnTo>
                    <a:cubicBezTo>
                      <a:pt x="339970" y="492760"/>
                      <a:pt x="331914" y="491272"/>
                      <a:pt x="324730" y="487680"/>
                    </a:cubicBezTo>
                    <a:cubicBezTo>
                      <a:pt x="314570" y="482600"/>
                      <a:pt x="304691" y="476915"/>
                      <a:pt x="294250" y="472440"/>
                    </a:cubicBezTo>
                    <a:cubicBezTo>
                      <a:pt x="286867" y="469276"/>
                      <a:pt x="278773" y="467984"/>
                      <a:pt x="271390" y="464820"/>
                    </a:cubicBezTo>
                    <a:cubicBezTo>
                      <a:pt x="260949" y="460345"/>
                      <a:pt x="251546" y="453568"/>
                      <a:pt x="240910" y="449580"/>
                    </a:cubicBezTo>
                    <a:cubicBezTo>
                      <a:pt x="231104" y="445903"/>
                      <a:pt x="220365" y="445272"/>
                      <a:pt x="210430" y="441960"/>
                    </a:cubicBezTo>
                    <a:cubicBezTo>
                      <a:pt x="197454" y="437635"/>
                      <a:pt x="185030" y="431800"/>
                      <a:pt x="172330" y="426720"/>
                    </a:cubicBezTo>
                    <a:cubicBezTo>
                      <a:pt x="164710" y="419100"/>
                      <a:pt x="157580" y="410956"/>
                      <a:pt x="149470" y="403860"/>
                    </a:cubicBezTo>
                    <a:cubicBezTo>
                      <a:pt x="120509" y="378519"/>
                      <a:pt x="115729" y="376286"/>
                      <a:pt x="88510" y="358140"/>
                    </a:cubicBezTo>
                    <a:cubicBezTo>
                      <a:pt x="43864" y="291171"/>
                      <a:pt x="116622" y="395303"/>
                      <a:pt x="35170" y="304800"/>
                    </a:cubicBezTo>
                    <a:cubicBezTo>
                      <a:pt x="22917" y="291186"/>
                      <a:pt x="-12686" y="253288"/>
                      <a:pt x="4690" y="259080"/>
                    </a:cubicBezTo>
                    <a:cubicBezTo>
                      <a:pt x="51643" y="274731"/>
                      <a:pt x="1534" y="256831"/>
                      <a:pt x="58030" y="281940"/>
                    </a:cubicBezTo>
                    <a:cubicBezTo>
                      <a:pt x="113954" y="306795"/>
                      <a:pt x="78508" y="285432"/>
                      <a:pt x="118990" y="312420"/>
                    </a:cubicBezTo>
                    <a:cubicBezTo>
                      <a:pt x="124070" y="320040"/>
                      <a:pt x="126464" y="330426"/>
                      <a:pt x="134230" y="335280"/>
                    </a:cubicBezTo>
                    <a:cubicBezTo>
                      <a:pt x="147853" y="343794"/>
                      <a:pt x="179950" y="350520"/>
                      <a:pt x="179950" y="350520"/>
                    </a:cubicBezTo>
                    <a:cubicBezTo>
                      <a:pt x="205641" y="389056"/>
                      <a:pt x="181244" y="362597"/>
                      <a:pt x="218050" y="381000"/>
                    </a:cubicBezTo>
                    <a:cubicBezTo>
                      <a:pt x="226241" y="385096"/>
                      <a:pt x="232541" y="392521"/>
                      <a:pt x="240910" y="396240"/>
                    </a:cubicBezTo>
                    <a:cubicBezTo>
                      <a:pt x="255590" y="402764"/>
                      <a:pt x="271390" y="406400"/>
                      <a:pt x="286630" y="411480"/>
                    </a:cubicBezTo>
                    <a:lnTo>
                      <a:pt x="309490" y="419100"/>
                    </a:lnTo>
                    <a:cubicBezTo>
                      <a:pt x="317110" y="421640"/>
                      <a:pt x="324427" y="425400"/>
                      <a:pt x="332350" y="426720"/>
                    </a:cubicBezTo>
                    <a:cubicBezTo>
                      <a:pt x="347590" y="429260"/>
                      <a:pt x="362988" y="430988"/>
                      <a:pt x="378070" y="434340"/>
                    </a:cubicBezTo>
                    <a:cubicBezTo>
                      <a:pt x="436141" y="447245"/>
                      <a:pt x="364006" y="434781"/>
                      <a:pt x="423790" y="457200"/>
                    </a:cubicBezTo>
                    <a:cubicBezTo>
                      <a:pt x="435917" y="461748"/>
                      <a:pt x="449190" y="462280"/>
                      <a:pt x="461890" y="464820"/>
                    </a:cubicBezTo>
                    <a:cubicBezTo>
                      <a:pt x="514293" y="499755"/>
                      <a:pt x="490234" y="489508"/>
                      <a:pt x="530470" y="502920"/>
                    </a:cubicBezTo>
                    <a:cubicBezTo>
                      <a:pt x="535550" y="510540"/>
                      <a:pt x="536748" y="523893"/>
                      <a:pt x="545710" y="525780"/>
                    </a:cubicBezTo>
                    <a:cubicBezTo>
                      <a:pt x="730515" y="564686"/>
                      <a:pt x="629495" y="502896"/>
                      <a:pt x="698110" y="548640"/>
                    </a:cubicBezTo>
                    <a:cubicBezTo>
                      <a:pt x="708270" y="546100"/>
                      <a:pt x="721774" y="548971"/>
                      <a:pt x="728590" y="541020"/>
                    </a:cubicBezTo>
                    <a:cubicBezTo>
                      <a:pt x="739045" y="528823"/>
                      <a:pt x="743830" y="495300"/>
                      <a:pt x="743830" y="495300"/>
                    </a:cubicBezTo>
                    <a:cubicBezTo>
                      <a:pt x="737522" y="444837"/>
                      <a:pt x="726883" y="393740"/>
                      <a:pt x="743830" y="342900"/>
                    </a:cubicBezTo>
                    <a:cubicBezTo>
                      <a:pt x="749597" y="325600"/>
                      <a:pt x="781956" y="317491"/>
                      <a:pt x="797170" y="312420"/>
                    </a:cubicBezTo>
                    <a:cubicBezTo>
                      <a:pt x="832105" y="260017"/>
                      <a:pt x="821858" y="284076"/>
                      <a:pt x="835270" y="243840"/>
                    </a:cubicBezTo>
                    <a:cubicBezTo>
                      <a:pt x="837810" y="220980"/>
                      <a:pt x="835030" y="196876"/>
                      <a:pt x="842890" y="175260"/>
                    </a:cubicBezTo>
                    <a:cubicBezTo>
                      <a:pt x="846020" y="166653"/>
                      <a:pt x="858715" y="165883"/>
                      <a:pt x="865750" y="160020"/>
                    </a:cubicBezTo>
                    <a:cubicBezTo>
                      <a:pt x="874029" y="153121"/>
                      <a:pt x="881711" y="145439"/>
                      <a:pt x="888610" y="137160"/>
                    </a:cubicBezTo>
                    <a:cubicBezTo>
                      <a:pt x="939410" y="76200"/>
                      <a:pt x="865750" y="149860"/>
                      <a:pt x="926710" y="99060"/>
                    </a:cubicBezTo>
                    <a:cubicBezTo>
                      <a:pt x="934989" y="92161"/>
                      <a:pt x="940150" y="81433"/>
                      <a:pt x="949570" y="76200"/>
                    </a:cubicBezTo>
                    <a:cubicBezTo>
                      <a:pt x="963613" y="68398"/>
                      <a:pt x="980922" y="68144"/>
                      <a:pt x="995290" y="60960"/>
                    </a:cubicBezTo>
                    <a:cubicBezTo>
                      <a:pt x="1005450" y="55880"/>
                      <a:pt x="1014750" y="48475"/>
                      <a:pt x="1025770" y="45720"/>
                    </a:cubicBezTo>
                    <a:cubicBezTo>
                      <a:pt x="1045637" y="40753"/>
                      <a:pt x="1066432" y="40806"/>
                      <a:pt x="1086730" y="38100"/>
                    </a:cubicBezTo>
                    <a:lnTo>
                      <a:pt x="1140070" y="30480"/>
                    </a:lnTo>
                    <a:cubicBezTo>
                      <a:pt x="1194478" y="12344"/>
                      <a:pt x="1172424" y="24151"/>
                      <a:pt x="1208650" y="0"/>
                    </a:cubicBezTo>
                    <a:cubicBezTo>
                      <a:pt x="1226430" y="2540"/>
                      <a:pt x="1245227" y="1173"/>
                      <a:pt x="1261990" y="7620"/>
                    </a:cubicBezTo>
                    <a:cubicBezTo>
                      <a:pt x="1279085" y="14195"/>
                      <a:pt x="1307710" y="38100"/>
                      <a:pt x="1307710" y="38100"/>
                    </a:cubicBezTo>
                    <a:cubicBezTo>
                      <a:pt x="1312790" y="45720"/>
                      <a:pt x="1327494" y="53009"/>
                      <a:pt x="1322950" y="60960"/>
                    </a:cubicBezTo>
                    <a:cubicBezTo>
                      <a:pt x="1313491" y="77513"/>
                      <a:pt x="1275774" y="93709"/>
                      <a:pt x="1254370" y="99060"/>
                    </a:cubicBezTo>
                    <a:cubicBezTo>
                      <a:pt x="1241805" y="102201"/>
                      <a:pt x="1229195" y="105846"/>
                      <a:pt x="1216270" y="106680"/>
                    </a:cubicBezTo>
                    <a:cubicBezTo>
                      <a:pt x="1150318" y="110935"/>
                      <a:pt x="1084190" y="111760"/>
                      <a:pt x="1018150" y="114300"/>
                    </a:cubicBezTo>
                    <a:cubicBezTo>
                      <a:pt x="1010530" y="121920"/>
                      <a:pt x="1002189" y="128881"/>
                      <a:pt x="995290" y="137160"/>
                    </a:cubicBezTo>
                    <a:cubicBezTo>
                      <a:pt x="989427" y="144195"/>
                      <a:pt x="986526" y="153544"/>
                      <a:pt x="980050" y="160020"/>
                    </a:cubicBezTo>
                    <a:cubicBezTo>
                      <a:pt x="973574" y="166496"/>
                      <a:pt x="964810" y="170180"/>
                      <a:pt x="957190" y="175260"/>
                    </a:cubicBezTo>
                    <a:lnTo>
                      <a:pt x="926710" y="220980"/>
                    </a:lnTo>
                    <a:lnTo>
                      <a:pt x="911470" y="243840"/>
                    </a:lnTo>
                    <a:cubicBezTo>
                      <a:pt x="908048" y="264371"/>
                      <a:pt x="909422" y="333262"/>
                      <a:pt x="880990" y="358140"/>
                    </a:cubicBezTo>
                    <a:cubicBezTo>
                      <a:pt x="867206" y="370201"/>
                      <a:pt x="835270" y="388620"/>
                      <a:pt x="835270" y="388620"/>
                    </a:cubicBezTo>
                    <a:cubicBezTo>
                      <a:pt x="817852" y="440875"/>
                      <a:pt x="835270" y="376018"/>
                      <a:pt x="835270" y="449580"/>
                    </a:cubicBezTo>
                    <a:cubicBezTo>
                      <a:pt x="835270" y="460053"/>
                      <a:pt x="830659" y="470029"/>
                      <a:pt x="827650" y="480060"/>
                    </a:cubicBezTo>
                    <a:cubicBezTo>
                      <a:pt x="823034" y="495447"/>
                      <a:pt x="812410" y="525780"/>
                      <a:pt x="812410" y="525780"/>
                    </a:cubicBezTo>
                    <a:cubicBezTo>
                      <a:pt x="814950" y="543560"/>
                      <a:pt x="814869" y="561917"/>
                      <a:pt x="820030" y="579120"/>
                    </a:cubicBezTo>
                    <a:cubicBezTo>
                      <a:pt x="822662" y="587892"/>
                      <a:pt x="831174" y="593789"/>
                      <a:pt x="835270" y="601980"/>
                    </a:cubicBezTo>
                    <a:cubicBezTo>
                      <a:pt x="838862" y="609164"/>
                      <a:pt x="840350" y="617220"/>
                      <a:pt x="842890" y="624840"/>
                    </a:cubicBezTo>
                    <a:cubicBezTo>
                      <a:pt x="840350" y="640080"/>
                      <a:pt x="839017" y="655571"/>
                      <a:pt x="835270" y="670560"/>
                    </a:cubicBezTo>
                    <a:cubicBezTo>
                      <a:pt x="831374" y="686145"/>
                      <a:pt x="820030" y="716280"/>
                      <a:pt x="820030" y="716280"/>
                    </a:cubicBezTo>
                    <a:cubicBezTo>
                      <a:pt x="822570" y="731520"/>
                      <a:pt x="827650" y="746550"/>
                      <a:pt x="827650" y="762000"/>
                    </a:cubicBezTo>
                    <a:cubicBezTo>
                      <a:pt x="827650" y="788821"/>
                      <a:pt x="820268" y="807006"/>
                      <a:pt x="812410" y="830580"/>
                    </a:cubicBezTo>
                    <a:cubicBezTo>
                      <a:pt x="821244" y="874750"/>
                      <a:pt x="824326" y="866737"/>
                      <a:pt x="812410" y="914400"/>
                    </a:cubicBezTo>
                    <a:cubicBezTo>
                      <a:pt x="808514" y="929985"/>
                      <a:pt x="812410" y="955040"/>
                      <a:pt x="797170" y="960120"/>
                    </a:cubicBezTo>
                    <a:lnTo>
                      <a:pt x="774310" y="967740"/>
                    </a:lnTo>
                    <a:cubicBezTo>
                      <a:pt x="759070" y="960120"/>
                      <a:pt x="741527" y="955969"/>
                      <a:pt x="728590" y="944880"/>
                    </a:cubicBezTo>
                    <a:cubicBezTo>
                      <a:pt x="708270" y="927463"/>
                      <a:pt x="728590" y="916577"/>
                      <a:pt x="728590" y="899160"/>
                    </a:cubicBezTo>
                    <a:cubicBezTo>
                      <a:pt x="728590" y="893480"/>
                      <a:pt x="723510" y="889000"/>
                      <a:pt x="720970" y="883920"/>
                    </a:cubicBezTo>
                    <a:lnTo>
                      <a:pt x="759070" y="853440"/>
                    </a:ln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B1589914-32EB-4FB5-8A95-C2959BFA6AD0}"/>
                  </a:ext>
                </a:extLst>
              </p:cNvPr>
              <p:cNvSpPr/>
              <p:nvPr/>
            </p:nvSpPr>
            <p:spPr>
              <a:xfrm>
                <a:off x="4355779" y="1512459"/>
                <a:ext cx="342187" cy="295923"/>
              </a:xfrm>
              <a:custGeom>
                <a:avLst/>
                <a:gdLst>
                  <a:gd name="connsiteX0" fmla="*/ 0 w 739140"/>
                  <a:gd name="connsiteY0" fmla="*/ 0 h 914400"/>
                  <a:gd name="connsiteX1" fmla="*/ 0 w 739140"/>
                  <a:gd name="connsiteY1" fmla="*/ 0 h 914400"/>
                  <a:gd name="connsiteX2" fmla="*/ 38100 w 739140"/>
                  <a:gd name="connsiteY2" fmla="*/ 91440 h 914400"/>
                  <a:gd name="connsiteX3" fmla="*/ 45720 w 739140"/>
                  <a:gd name="connsiteY3" fmla="*/ 190500 h 914400"/>
                  <a:gd name="connsiteX4" fmla="*/ 53340 w 739140"/>
                  <a:gd name="connsiteY4" fmla="*/ 891540 h 914400"/>
                  <a:gd name="connsiteX5" fmla="*/ 45720 w 739140"/>
                  <a:gd name="connsiteY5" fmla="*/ 914400 h 914400"/>
                  <a:gd name="connsiteX6" fmla="*/ 739140 w 739140"/>
                  <a:gd name="connsiteY6" fmla="*/ 609600 h 914400"/>
                  <a:gd name="connsiteX7" fmla="*/ 533400 w 739140"/>
                  <a:gd name="connsiteY7" fmla="*/ 144780 h 914400"/>
                  <a:gd name="connsiteX8" fmla="*/ 434340 w 739140"/>
                  <a:gd name="connsiteY8" fmla="*/ 99060 h 914400"/>
                  <a:gd name="connsiteX9" fmla="*/ 396240 w 739140"/>
                  <a:gd name="connsiteY9" fmla="*/ 76200 h 914400"/>
                  <a:gd name="connsiteX10" fmla="*/ 350520 w 739140"/>
                  <a:gd name="connsiteY10" fmla="*/ 68580 h 914400"/>
                  <a:gd name="connsiteX11" fmla="*/ 281940 w 739140"/>
                  <a:gd name="connsiteY11" fmla="*/ 45720 h 914400"/>
                  <a:gd name="connsiteX12" fmla="*/ 243840 w 739140"/>
                  <a:gd name="connsiteY12" fmla="*/ 38100 h 914400"/>
                  <a:gd name="connsiteX13" fmla="*/ 60960 w 739140"/>
                  <a:gd name="connsiteY13" fmla="*/ 30480 h 914400"/>
                  <a:gd name="connsiteX14" fmla="*/ 0 w 739140"/>
                  <a:gd name="connsiteY14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9140" h="914400">
                    <a:moveTo>
                      <a:pt x="0" y="0"/>
                    </a:moveTo>
                    <a:lnTo>
                      <a:pt x="0" y="0"/>
                    </a:lnTo>
                    <a:cubicBezTo>
                      <a:pt x="12700" y="30480"/>
                      <a:pt x="30394" y="59332"/>
                      <a:pt x="38100" y="91440"/>
                    </a:cubicBezTo>
                    <a:cubicBezTo>
                      <a:pt x="45829" y="123643"/>
                      <a:pt x="45089" y="157388"/>
                      <a:pt x="45720" y="190500"/>
                    </a:cubicBezTo>
                    <a:cubicBezTo>
                      <a:pt x="50171" y="424151"/>
                      <a:pt x="50800" y="657860"/>
                      <a:pt x="53340" y="891540"/>
                    </a:cubicBezTo>
                    <a:lnTo>
                      <a:pt x="45720" y="914400"/>
                    </a:lnTo>
                    <a:lnTo>
                      <a:pt x="739140" y="609600"/>
                    </a:lnTo>
                    <a:lnTo>
                      <a:pt x="533400" y="144780"/>
                    </a:lnTo>
                    <a:cubicBezTo>
                      <a:pt x="512640" y="135554"/>
                      <a:pt x="460768" y="113742"/>
                      <a:pt x="434340" y="99060"/>
                    </a:cubicBezTo>
                    <a:cubicBezTo>
                      <a:pt x="421393" y="91867"/>
                      <a:pt x="410159" y="81261"/>
                      <a:pt x="396240" y="76200"/>
                    </a:cubicBezTo>
                    <a:cubicBezTo>
                      <a:pt x="381720" y="70920"/>
                      <a:pt x="365760" y="71120"/>
                      <a:pt x="350520" y="68580"/>
                    </a:cubicBezTo>
                    <a:cubicBezTo>
                      <a:pt x="311625" y="53022"/>
                      <a:pt x="318854" y="53923"/>
                      <a:pt x="281940" y="45720"/>
                    </a:cubicBezTo>
                    <a:cubicBezTo>
                      <a:pt x="269297" y="42910"/>
                      <a:pt x="256761" y="38991"/>
                      <a:pt x="243840" y="38100"/>
                    </a:cubicBezTo>
                    <a:cubicBezTo>
                      <a:pt x="182972" y="33902"/>
                      <a:pt x="121920" y="33020"/>
                      <a:pt x="60960" y="30480"/>
                    </a:cubicBezTo>
                    <a:cubicBezTo>
                      <a:pt x="11832" y="14104"/>
                      <a:pt x="10160" y="5080"/>
                      <a:pt x="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661A87D2-0560-4F64-9E22-83001550C402}"/>
                  </a:ext>
                </a:extLst>
              </p:cNvPr>
              <p:cNvSpPr/>
              <p:nvPr/>
            </p:nvSpPr>
            <p:spPr>
              <a:xfrm>
                <a:off x="5478780" y="1650795"/>
                <a:ext cx="775785" cy="361684"/>
              </a:xfrm>
              <a:custGeom>
                <a:avLst/>
                <a:gdLst>
                  <a:gd name="connsiteX0" fmla="*/ 236220 w 1129345"/>
                  <a:gd name="connsiteY0" fmla="*/ 487680 h 1104900"/>
                  <a:gd name="connsiteX1" fmla="*/ 236220 w 1129345"/>
                  <a:gd name="connsiteY1" fmla="*/ 487680 h 1104900"/>
                  <a:gd name="connsiteX2" fmla="*/ 144780 w 1129345"/>
                  <a:gd name="connsiteY2" fmla="*/ 411480 h 1104900"/>
                  <a:gd name="connsiteX3" fmla="*/ 137160 w 1129345"/>
                  <a:gd name="connsiteY3" fmla="*/ 388620 h 1104900"/>
                  <a:gd name="connsiteX4" fmla="*/ 106680 w 1129345"/>
                  <a:gd name="connsiteY4" fmla="*/ 342900 h 1104900"/>
                  <a:gd name="connsiteX5" fmla="*/ 0 w 1129345"/>
                  <a:gd name="connsiteY5" fmla="*/ 160020 h 1104900"/>
                  <a:gd name="connsiteX6" fmla="*/ 701040 w 1129345"/>
                  <a:gd name="connsiteY6" fmla="*/ 0 h 1104900"/>
                  <a:gd name="connsiteX7" fmla="*/ 1059180 w 1129345"/>
                  <a:gd name="connsiteY7" fmla="*/ 243840 h 1104900"/>
                  <a:gd name="connsiteX8" fmla="*/ 1120140 w 1129345"/>
                  <a:gd name="connsiteY8" fmla="*/ 396240 h 1104900"/>
                  <a:gd name="connsiteX9" fmla="*/ 1120140 w 1129345"/>
                  <a:gd name="connsiteY9" fmla="*/ 632460 h 1104900"/>
                  <a:gd name="connsiteX10" fmla="*/ 1112520 w 1129345"/>
                  <a:gd name="connsiteY10" fmla="*/ 662940 h 1104900"/>
                  <a:gd name="connsiteX11" fmla="*/ 1097280 w 1129345"/>
                  <a:gd name="connsiteY11" fmla="*/ 685800 h 1104900"/>
                  <a:gd name="connsiteX12" fmla="*/ 1089660 w 1129345"/>
                  <a:gd name="connsiteY12" fmla="*/ 708660 h 1104900"/>
                  <a:gd name="connsiteX13" fmla="*/ 1074420 w 1129345"/>
                  <a:gd name="connsiteY13" fmla="*/ 731520 h 1104900"/>
                  <a:gd name="connsiteX14" fmla="*/ 1066800 w 1129345"/>
                  <a:gd name="connsiteY14" fmla="*/ 754380 h 1104900"/>
                  <a:gd name="connsiteX15" fmla="*/ 1036320 w 1129345"/>
                  <a:gd name="connsiteY15" fmla="*/ 800100 h 1104900"/>
                  <a:gd name="connsiteX16" fmla="*/ 1021080 w 1129345"/>
                  <a:gd name="connsiteY16" fmla="*/ 822960 h 1104900"/>
                  <a:gd name="connsiteX17" fmla="*/ 998220 w 1129345"/>
                  <a:gd name="connsiteY17" fmla="*/ 876300 h 1104900"/>
                  <a:gd name="connsiteX18" fmla="*/ 990600 w 1129345"/>
                  <a:gd name="connsiteY18" fmla="*/ 899160 h 1104900"/>
                  <a:gd name="connsiteX19" fmla="*/ 937260 w 1129345"/>
                  <a:gd name="connsiteY19" fmla="*/ 960120 h 1104900"/>
                  <a:gd name="connsiteX20" fmla="*/ 861060 w 1129345"/>
                  <a:gd name="connsiteY20" fmla="*/ 990600 h 1104900"/>
                  <a:gd name="connsiteX21" fmla="*/ 784860 w 1129345"/>
                  <a:gd name="connsiteY21" fmla="*/ 1059180 h 1104900"/>
                  <a:gd name="connsiteX22" fmla="*/ 754380 w 1129345"/>
                  <a:gd name="connsiteY22" fmla="*/ 1066800 h 1104900"/>
                  <a:gd name="connsiteX23" fmla="*/ 655320 w 1129345"/>
                  <a:gd name="connsiteY23" fmla="*/ 1082040 h 1104900"/>
                  <a:gd name="connsiteX24" fmla="*/ 548640 w 1129345"/>
                  <a:gd name="connsiteY24" fmla="*/ 1104900 h 1104900"/>
                  <a:gd name="connsiteX25" fmla="*/ 510540 w 1129345"/>
                  <a:gd name="connsiteY25" fmla="*/ 998220 h 1104900"/>
                  <a:gd name="connsiteX26" fmla="*/ 533400 w 1129345"/>
                  <a:gd name="connsiteY26" fmla="*/ 914400 h 1104900"/>
                  <a:gd name="connsiteX27" fmla="*/ 541020 w 1129345"/>
                  <a:gd name="connsiteY27" fmla="*/ 891540 h 1104900"/>
                  <a:gd name="connsiteX28" fmla="*/ 571500 w 1129345"/>
                  <a:gd name="connsiteY28" fmla="*/ 845820 h 1104900"/>
                  <a:gd name="connsiteX29" fmla="*/ 586740 w 1129345"/>
                  <a:gd name="connsiteY29" fmla="*/ 822960 h 1104900"/>
                  <a:gd name="connsiteX30" fmla="*/ 609600 w 1129345"/>
                  <a:gd name="connsiteY30" fmla="*/ 800100 h 1104900"/>
                  <a:gd name="connsiteX31" fmla="*/ 647700 w 1129345"/>
                  <a:gd name="connsiteY31" fmla="*/ 754380 h 1104900"/>
                  <a:gd name="connsiteX32" fmla="*/ 655320 w 1129345"/>
                  <a:gd name="connsiteY32" fmla="*/ 731520 h 1104900"/>
                  <a:gd name="connsiteX33" fmla="*/ 678180 w 1129345"/>
                  <a:gd name="connsiteY33" fmla="*/ 701040 h 1104900"/>
                  <a:gd name="connsiteX34" fmla="*/ 571500 w 1129345"/>
                  <a:gd name="connsiteY34" fmla="*/ 586740 h 1104900"/>
                  <a:gd name="connsiteX35" fmla="*/ 236220 w 1129345"/>
                  <a:gd name="connsiteY35" fmla="*/ 48768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129345" h="1104900">
                    <a:moveTo>
                      <a:pt x="236220" y="487680"/>
                    </a:moveTo>
                    <a:lnTo>
                      <a:pt x="236220" y="487680"/>
                    </a:lnTo>
                    <a:cubicBezTo>
                      <a:pt x="205740" y="462280"/>
                      <a:pt x="172835" y="439535"/>
                      <a:pt x="144780" y="411480"/>
                    </a:cubicBezTo>
                    <a:cubicBezTo>
                      <a:pt x="139100" y="405800"/>
                      <a:pt x="141145" y="395594"/>
                      <a:pt x="137160" y="388620"/>
                    </a:cubicBezTo>
                    <a:cubicBezTo>
                      <a:pt x="67113" y="266037"/>
                      <a:pt x="139558" y="408657"/>
                      <a:pt x="106680" y="342900"/>
                    </a:cubicBezTo>
                    <a:lnTo>
                      <a:pt x="0" y="160020"/>
                    </a:lnTo>
                    <a:lnTo>
                      <a:pt x="701040" y="0"/>
                    </a:lnTo>
                    <a:lnTo>
                      <a:pt x="1059180" y="243840"/>
                    </a:lnTo>
                    <a:lnTo>
                      <a:pt x="1120140" y="396240"/>
                    </a:lnTo>
                    <a:cubicBezTo>
                      <a:pt x="1132480" y="507298"/>
                      <a:pt x="1132349" y="473744"/>
                      <a:pt x="1120140" y="632460"/>
                    </a:cubicBezTo>
                    <a:cubicBezTo>
                      <a:pt x="1119337" y="642902"/>
                      <a:pt x="1116645" y="653314"/>
                      <a:pt x="1112520" y="662940"/>
                    </a:cubicBezTo>
                    <a:cubicBezTo>
                      <a:pt x="1108912" y="671358"/>
                      <a:pt x="1101376" y="677609"/>
                      <a:pt x="1097280" y="685800"/>
                    </a:cubicBezTo>
                    <a:cubicBezTo>
                      <a:pt x="1093688" y="692984"/>
                      <a:pt x="1093252" y="701476"/>
                      <a:pt x="1089660" y="708660"/>
                    </a:cubicBezTo>
                    <a:cubicBezTo>
                      <a:pt x="1085564" y="716851"/>
                      <a:pt x="1078516" y="723329"/>
                      <a:pt x="1074420" y="731520"/>
                    </a:cubicBezTo>
                    <a:cubicBezTo>
                      <a:pt x="1070828" y="738704"/>
                      <a:pt x="1070701" y="747359"/>
                      <a:pt x="1066800" y="754380"/>
                    </a:cubicBezTo>
                    <a:cubicBezTo>
                      <a:pt x="1057905" y="770391"/>
                      <a:pt x="1046480" y="784860"/>
                      <a:pt x="1036320" y="800100"/>
                    </a:cubicBezTo>
                    <a:lnTo>
                      <a:pt x="1021080" y="822960"/>
                    </a:lnTo>
                    <a:cubicBezTo>
                      <a:pt x="1005221" y="886395"/>
                      <a:pt x="1024532" y="823677"/>
                      <a:pt x="998220" y="876300"/>
                    </a:cubicBezTo>
                    <a:cubicBezTo>
                      <a:pt x="994628" y="883484"/>
                      <a:pt x="994501" y="892139"/>
                      <a:pt x="990600" y="899160"/>
                    </a:cubicBezTo>
                    <a:cubicBezTo>
                      <a:pt x="975402" y="926517"/>
                      <a:pt x="965179" y="947711"/>
                      <a:pt x="937260" y="960120"/>
                    </a:cubicBezTo>
                    <a:cubicBezTo>
                      <a:pt x="917965" y="968696"/>
                      <a:pt x="879603" y="975428"/>
                      <a:pt x="861060" y="990600"/>
                    </a:cubicBezTo>
                    <a:cubicBezTo>
                      <a:pt x="846791" y="1002275"/>
                      <a:pt x="812053" y="1047526"/>
                      <a:pt x="784860" y="1059180"/>
                    </a:cubicBezTo>
                    <a:cubicBezTo>
                      <a:pt x="775234" y="1063305"/>
                      <a:pt x="764684" y="1064927"/>
                      <a:pt x="754380" y="1066800"/>
                    </a:cubicBezTo>
                    <a:cubicBezTo>
                      <a:pt x="673866" y="1081439"/>
                      <a:pt x="728975" y="1067309"/>
                      <a:pt x="655320" y="1082040"/>
                    </a:cubicBezTo>
                    <a:cubicBezTo>
                      <a:pt x="619659" y="1089172"/>
                      <a:pt x="548640" y="1104900"/>
                      <a:pt x="548640" y="1104900"/>
                    </a:cubicBezTo>
                    <a:cubicBezTo>
                      <a:pt x="472046" y="1092134"/>
                      <a:pt x="497893" y="1112044"/>
                      <a:pt x="510540" y="998220"/>
                    </a:cubicBezTo>
                    <a:cubicBezTo>
                      <a:pt x="514130" y="965909"/>
                      <a:pt x="522970" y="945689"/>
                      <a:pt x="533400" y="914400"/>
                    </a:cubicBezTo>
                    <a:cubicBezTo>
                      <a:pt x="535940" y="906780"/>
                      <a:pt x="536565" y="898223"/>
                      <a:pt x="541020" y="891540"/>
                    </a:cubicBezTo>
                    <a:lnTo>
                      <a:pt x="571500" y="845820"/>
                    </a:lnTo>
                    <a:cubicBezTo>
                      <a:pt x="576580" y="838200"/>
                      <a:pt x="580264" y="829436"/>
                      <a:pt x="586740" y="822960"/>
                    </a:cubicBezTo>
                    <a:cubicBezTo>
                      <a:pt x="594360" y="815340"/>
                      <a:pt x="602701" y="808379"/>
                      <a:pt x="609600" y="800100"/>
                    </a:cubicBezTo>
                    <a:cubicBezTo>
                      <a:pt x="662644" y="736447"/>
                      <a:pt x="580914" y="821166"/>
                      <a:pt x="647700" y="754380"/>
                    </a:cubicBezTo>
                    <a:cubicBezTo>
                      <a:pt x="650240" y="746760"/>
                      <a:pt x="651335" y="738494"/>
                      <a:pt x="655320" y="731520"/>
                    </a:cubicBezTo>
                    <a:cubicBezTo>
                      <a:pt x="661621" y="720493"/>
                      <a:pt x="678180" y="701040"/>
                      <a:pt x="678180" y="701040"/>
                    </a:cubicBezTo>
                    <a:lnTo>
                      <a:pt x="571500" y="586740"/>
                    </a:lnTo>
                    <a:lnTo>
                      <a:pt x="236220" y="48768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Seta: para a Direita 44">
                <a:extLst>
                  <a:ext uri="{FF2B5EF4-FFF2-40B4-BE49-F238E27FC236}">
                    <a16:creationId xmlns:a16="http://schemas.microsoft.com/office/drawing/2014/main" id="{8DF2EB91-199A-4519-935A-B8D61F941A4B}"/>
                  </a:ext>
                </a:extLst>
              </p:cNvPr>
              <p:cNvSpPr/>
              <p:nvPr/>
            </p:nvSpPr>
            <p:spPr>
              <a:xfrm>
                <a:off x="5358128" y="179295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Seta: para a Direita 45">
                <a:extLst>
                  <a:ext uri="{FF2B5EF4-FFF2-40B4-BE49-F238E27FC236}">
                    <a16:creationId xmlns:a16="http://schemas.microsoft.com/office/drawing/2014/main" id="{44C1A044-DA6D-4C2B-BD34-3055EB287718}"/>
                  </a:ext>
                </a:extLst>
              </p:cNvPr>
              <p:cNvSpPr/>
              <p:nvPr/>
            </p:nvSpPr>
            <p:spPr>
              <a:xfrm rot="2871885">
                <a:off x="5297139" y="212926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Seta: para a Direita 46">
                <a:extLst>
                  <a:ext uri="{FF2B5EF4-FFF2-40B4-BE49-F238E27FC236}">
                    <a16:creationId xmlns:a16="http://schemas.microsoft.com/office/drawing/2014/main" id="{A7CE0499-E0CC-469E-8EF8-A0A2760A3C7B}"/>
                  </a:ext>
                </a:extLst>
              </p:cNvPr>
              <p:cNvSpPr/>
              <p:nvPr/>
            </p:nvSpPr>
            <p:spPr>
              <a:xfrm rot="5583132">
                <a:off x="4950150" y="2327548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1C46F516-EF23-484B-A1BF-12725A9C42FD}"/>
                  </a:ext>
                </a:extLst>
              </p:cNvPr>
              <p:cNvSpPr/>
              <p:nvPr/>
            </p:nvSpPr>
            <p:spPr>
              <a:xfrm rot="9206994">
                <a:off x="4540675" y="2094331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Seta: para a Direita 48">
                <a:extLst>
                  <a:ext uri="{FF2B5EF4-FFF2-40B4-BE49-F238E27FC236}">
                    <a16:creationId xmlns:a16="http://schemas.microsoft.com/office/drawing/2014/main" id="{1841477D-91EB-4D73-9C61-692E533E2D8C}"/>
                  </a:ext>
                </a:extLst>
              </p:cNvPr>
              <p:cNvSpPr/>
              <p:nvPr/>
            </p:nvSpPr>
            <p:spPr>
              <a:xfrm rot="11816182">
                <a:off x="4753405" y="1618264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Seta: para a Direita 49">
                <a:extLst>
                  <a:ext uri="{FF2B5EF4-FFF2-40B4-BE49-F238E27FC236}">
                    <a16:creationId xmlns:a16="http://schemas.microsoft.com/office/drawing/2014/main" id="{6AA90927-D7FD-4F22-A28D-1DB0FE21C12B}"/>
                  </a:ext>
                </a:extLst>
              </p:cNvPr>
              <p:cNvSpPr/>
              <p:nvPr/>
            </p:nvSpPr>
            <p:spPr>
              <a:xfrm rot="10800000">
                <a:off x="4414066" y="1859650"/>
                <a:ext cx="196880" cy="172487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D2EE151-FB08-433C-9AC6-87217D0204A6}"/>
              </a:ext>
            </a:extLst>
          </p:cNvPr>
          <p:cNvGrpSpPr/>
          <p:nvPr/>
        </p:nvGrpSpPr>
        <p:grpSpPr>
          <a:xfrm>
            <a:off x="6496966" y="923764"/>
            <a:ext cx="4282478" cy="2517582"/>
            <a:chOff x="3074201" y="3351228"/>
            <a:chExt cx="2992447" cy="1758175"/>
          </a:xfrm>
        </p:grpSpPr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CB148213-2363-4EE4-8A1A-20689706F59A}"/>
                </a:ext>
              </a:extLst>
            </p:cNvPr>
            <p:cNvGrpSpPr/>
            <p:nvPr/>
          </p:nvGrpSpPr>
          <p:grpSpPr>
            <a:xfrm>
              <a:off x="3074201" y="3351228"/>
              <a:ext cx="2992447" cy="1758175"/>
              <a:chOff x="3196963" y="2896696"/>
              <a:chExt cx="2992447" cy="1758175"/>
            </a:xfrm>
          </p:grpSpPr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1A4651AA-A70C-440C-85D7-148E2C435571}"/>
                  </a:ext>
                </a:extLst>
              </p:cNvPr>
              <p:cNvSpPr txBox="1"/>
              <p:nvPr/>
            </p:nvSpPr>
            <p:spPr>
              <a:xfrm>
                <a:off x="4883022" y="4289476"/>
                <a:ext cx="1115901" cy="365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err="1"/>
                  <a:t>seed</a:t>
                </a:r>
                <a:r>
                  <a:rPr lang="pt-BR" sz="1400" dirty="0"/>
                  <a:t> </a:t>
                </a:r>
                <a:r>
                  <a:rPr lang="pt-BR" sz="1400" dirty="0" err="1"/>
                  <a:t>dispersal</a:t>
                </a:r>
                <a:br>
                  <a:rPr lang="pt-BR" sz="1400" dirty="0"/>
                </a:br>
                <a:r>
                  <a:rPr lang="pt-BR" sz="1400" dirty="0"/>
                  <a:t>(</a:t>
                </a:r>
                <a:r>
                  <a:rPr lang="pt-BR" sz="1400" dirty="0" err="1"/>
                  <a:t>endozoochory</a:t>
                </a:r>
                <a:r>
                  <a:rPr lang="pt-BR" sz="1400" dirty="0"/>
                  <a:t>)</a:t>
                </a:r>
              </a:p>
            </p:txBody>
          </p: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59F9830-B44F-471C-BE7A-6A73A08673FA}"/>
                  </a:ext>
                </a:extLst>
              </p:cNvPr>
              <p:cNvSpPr txBox="1"/>
              <p:nvPr/>
            </p:nvSpPr>
            <p:spPr>
              <a:xfrm>
                <a:off x="3196963" y="4351390"/>
                <a:ext cx="976787" cy="214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400" dirty="0" err="1"/>
                  <a:t>seed</a:t>
                </a:r>
                <a:r>
                  <a:rPr lang="pt-BR" sz="1400" dirty="0"/>
                  <a:t> </a:t>
                </a:r>
                <a:r>
                  <a:rPr lang="pt-BR" sz="1400" dirty="0" err="1"/>
                  <a:t>removal</a:t>
                </a:r>
                <a:endParaRPr lang="pt-BR" sz="1400" dirty="0"/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6A6B360F-FDDC-4667-B7CB-0617AA15ADC3}"/>
                  </a:ext>
                </a:extLst>
              </p:cNvPr>
              <p:cNvSpPr txBox="1"/>
              <p:nvPr/>
            </p:nvSpPr>
            <p:spPr>
              <a:xfrm>
                <a:off x="4196561" y="4098308"/>
                <a:ext cx="583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SDD</a:t>
                </a:r>
                <a:endParaRPr lang="pt-BR" dirty="0"/>
              </a:p>
            </p:txBody>
          </p:sp>
          <p:grpSp>
            <p:nvGrpSpPr>
              <p:cNvPr id="59" name="Agrupar 58">
                <a:extLst>
                  <a:ext uri="{FF2B5EF4-FFF2-40B4-BE49-F238E27FC236}">
                    <a16:creationId xmlns:a16="http://schemas.microsoft.com/office/drawing/2014/main" id="{7F003DCF-9A8A-46C7-A510-9860A2FDEFC9}"/>
                  </a:ext>
                </a:extLst>
              </p:cNvPr>
              <p:cNvGrpSpPr/>
              <p:nvPr/>
            </p:nvGrpSpPr>
            <p:grpSpPr>
              <a:xfrm>
                <a:off x="3569142" y="2896696"/>
                <a:ext cx="2620268" cy="1343531"/>
                <a:chOff x="3570072" y="2767166"/>
                <a:chExt cx="2620268" cy="1343531"/>
              </a:xfrm>
            </p:grpSpPr>
            <p:pic>
              <p:nvPicPr>
                <p:cNvPr id="60" name="Imagem 59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DDFEFD36-6FF5-44D8-A614-7C91F3C8FB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9330" y="3548943"/>
                  <a:ext cx="496214" cy="543796"/>
                </a:xfrm>
                <a:prstGeom prst="rect">
                  <a:avLst/>
                </a:prstGeom>
              </p:spPr>
            </p:pic>
            <p:pic>
              <p:nvPicPr>
                <p:cNvPr id="61" name="Picture 12" descr="Lion Tamarin Stock Illustrations – 48 Lion Tamarin Stock Illustrations,  Vectors &amp; Clipart - Dreamstime">
                  <a:extLst>
                    <a:ext uri="{FF2B5EF4-FFF2-40B4-BE49-F238E27FC236}">
                      <a16:creationId xmlns:a16="http://schemas.microsoft.com/office/drawing/2014/main" id="{E7DA5329-EF40-4CEB-98B3-585AF41777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01399" y="2767166"/>
                  <a:ext cx="624399" cy="609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Imagem 61" descr="Forma&#10;&#10;Descrição gerada automaticamente com confiança baixa">
                  <a:extLst>
                    <a:ext uri="{FF2B5EF4-FFF2-40B4-BE49-F238E27FC236}">
                      <a16:creationId xmlns:a16="http://schemas.microsoft.com/office/drawing/2014/main" id="{CB74B8AE-47CE-469C-8612-CE8CFD022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570072" y="3291139"/>
                  <a:ext cx="433341" cy="819558"/>
                </a:xfrm>
                <a:prstGeom prst="rect">
                  <a:avLst/>
                </a:prstGeom>
              </p:spPr>
            </p:pic>
            <p:pic>
              <p:nvPicPr>
                <p:cNvPr id="63" name="Imagem 62" descr="Forma&#10;&#10;Descrição gerada automaticamente com confiança baixa">
                  <a:extLst>
                    <a:ext uri="{FF2B5EF4-FFF2-40B4-BE49-F238E27FC236}">
                      <a16:creationId xmlns:a16="http://schemas.microsoft.com/office/drawing/2014/main" id="{E2761C1B-9B7F-4B61-BE3D-0EFA0F35D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5018" y="3623721"/>
                  <a:ext cx="606885" cy="430888"/>
                </a:xfrm>
                <a:prstGeom prst="rect">
                  <a:avLst/>
                </a:prstGeom>
              </p:spPr>
            </p:pic>
            <p:pic>
              <p:nvPicPr>
                <p:cNvPr id="64" name="Imagem 63" descr="Forma&#10;&#10;Descrição gerada automaticamente com confiança média">
                  <a:extLst>
                    <a:ext uri="{FF2B5EF4-FFF2-40B4-BE49-F238E27FC236}">
                      <a16:creationId xmlns:a16="http://schemas.microsoft.com/office/drawing/2014/main" id="{8735D278-D14C-4101-8BC7-9253A412D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6882" y="3270521"/>
                  <a:ext cx="1633458" cy="745266"/>
                </a:xfrm>
                <a:prstGeom prst="rect">
                  <a:avLst/>
                </a:prstGeom>
              </p:spPr>
            </p:pic>
            <p:cxnSp>
              <p:nvCxnSpPr>
                <p:cNvPr id="65" name="Conector reto 64">
                  <a:extLst>
                    <a:ext uri="{FF2B5EF4-FFF2-40B4-BE49-F238E27FC236}">
                      <a16:creationId xmlns:a16="http://schemas.microsoft.com/office/drawing/2014/main" id="{F0AA1A57-1C53-4DB3-841F-850FDA099241}"/>
                    </a:ext>
                  </a:extLst>
                </p:cNvPr>
                <p:cNvCxnSpPr/>
                <p:nvPr/>
              </p:nvCxnSpPr>
              <p:spPr>
                <a:xfrm>
                  <a:off x="3818785" y="4015787"/>
                  <a:ext cx="1211893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Seta: em Forma de U 65">
                  <a:extLst>
                    <a:ext uri="{FF2B5EF4-FFF2-40B4-BE49-F238E27FC236}">
                      <a16:creationId xmlns:a16="http://schemas.microsoft.com/office/drawing/2014/main" id="{50CD8A79-FE1D-49A4-AA4A-B26D268D7FBC}"/>
                    </a:ext>
                  </a:extLst>
                </p:cNvPr>
                <p:cNvSpPr/>
                <p:nvPr/>
              </p:nvSpPr>
              <p:spPr>
                <a:xfrm>
                  <a:off x="3890409" y="3060846"/>
                  <a:ext cx="1506604" cy="219703"/>
                </a:xfrm>
                <a:prstGeom prst="uturn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8C44E5ED-1B9C-499C-85BF-BD4678F54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6986" y="4540107"/>
              <a:ext cx="0" cy="11948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D525081C-2337-47E9-8C5E-8E4F4C9B8F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5093" y="4540106"/>
              <a:ext cx="0" cy="119483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627FF67E-7E8B-4AE8-BC0C-BD1BA691A1DB}"/>
              </a:ext>
            </a:extLst>
          </p:cNvPr>
          <p:cNvSpPr txBox="1"/>
          <p:nvPr/>
        </p:nvSpPr>
        <p:spPr>
          <a:xfrm>
            <a:off x="2571401" y="4673303"/>
            <a:ext cx="7616654" cy="132052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diferent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</a:t>
            </a:r>
            <a:r>
              <a:rPr lang="pt-BR" dirty="0" err="1"/>
              <a:t>sizes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shapes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distributions</a:t>
            </a:r>
            <a:r>
              <a:rPr lang="pt-BR" dirty="0"/>
              <a:t> </a:t>
            </a:r>
            <a:r>
              <a:rPr lang="pt-BR" dirty="0" err="1"/>
              <a:t>affect</a:t>
            </a:r>
            <a:r>
              <a:rPr lang="pt-BR" dirty="0"/>
              <a:t>  BLT </a:t>
            </a:r>
            <a:r>
              <a:rPr lang="pt-BR" dirty="0" err="1"/>
              <a:t>movement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therefore</a:t>
            </a:r>
            <a:r>
              <a:rPr lang="pt-BR" dirty="0"/>
              <a:t> its </a:t>
            </a:r>
            <a:r>
              <a:rPr lang="pt-BR" i="1" dirty="0" err="1"/>
              <a:t>seed</a:t>
            </a:r>
            <a:r>
              <a:rPr lang="pt-BR" i="1" dirty="0"/>
              <a:t> </a:t>
            </a:r>
            <a:r>
              <a:rPr lang="pt-BR" i="1" dirty="0" err="1"/>
              <a:t>shadows</a:t>
            </a:r>
            <a:r>
              <a:rPr lang="pt-BR" i="1" dirty="0"/>
              <a:t>?</a:t>
            </a:r>
            <a:endParaRPr lang="pt-BR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47C8AFC4-CACA-4B63-9258-2DEEE49247C5}"/>
              </a:ext>
            </a:extLst>
          </p:cNvPr>
          <p:cNvSpPr txBox="1"/>
          <p:nvPr/>
        </p:nvSpPr>
        <p:spPr>
          <a:xfrm>
            <a:off x="559778" y="3287720"/>
            <a:ext cx="5230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Home range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correlated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to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forest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patch </a:t>
            </a:r>
            <a:r>
              <a:rPr lang="pt-BR" sz="2000" dirty="0" err="1">
                <a:latin typeface="TimesNewRomanPSMT"/>
                <a:cs typeface="JasmineUPC" panose="020B0502040204020203" pitchFamily="18" charset="-34"/>
              </a:rPr>
              <a:t>size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:</a:t>
            </a:r>
          </a:p>
          <a:p>
            <a:pPr algn="ctr"/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(Pearson </a:t>
            </a:r>
            <a:r>
              <a:rPr lang="el-GR" sz="2000" dirty="0">
                <a:latin typeface="TimesNewRomanPSMT"/>
                <a:cs typeface="JasmineUPC" panose="020B0502040204020203" pitchFamily="18" charset="-34"/>
              </a:rPr>
              <a:t>ρ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 = [0.7, 0.9], p &lt; 0.0001) </a:t>
            </a:r>
            <a:br>
              <a:rPr lang="pt-BR" sz="2000" dirty="0">
                <a:latin typeface="TimesNewRomanPSMT"/>
                <a:cs typeface="JasmineUPC" panose="020B0502040204020203" pitchFamily="18" charset="-34"/>
              </a:rPr>
            </a:b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(Rezende, G. </a:t>
            </a:r>
            <a:r>
              <a:rPr lang="pt-BR" sz="2000" i="1" dirty="0" err="1">
                <a:latin typeface="TimesNewRomanPSMT"/>
                <a:cs typeface="JasmineUPC" panose="020B0502040204020203" pitchFamily="18" charset="-34"/>
              </a:rPr>
              <a:t>unpublished</a:t>
            </a:r>
            <a:r>
              <a:rPr lang="pt-BR" sz="2000" dirty="0">
                <a:latin typeface="TimesNewRomanPSMT"/>
                <a:cs typeface="JasmineUPC" panose="020B0502040204020203" pitchFamily="18" charset="-34"/>
              </a:rPr>
              <a:t>)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1AA7BD0B-FC65-4629-8D76-6409DA4FCE35}"/>
              </a:ext>
            </a:extLst>
          </p:cNvPr>
          <p:cNvSpPr/>
          <p:nvPr/>
        </p:nvSpPr>
        <p:spPr>
          <a:xfrm>
            <a:off x="0" y="-46485"/>
            <a:ext cx="12192000" cy="682738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72908B-0445-41B8-9100-64DD7D824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3587" y="1183341"/>
            <a:ext cx="8153400" cy="39433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1687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22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3602395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Validate</a:t>
            </a:r>
            <a:r>
              <a:rPr lang="pt-BR" dirty="0"/>
              <a:t> ABM for 3 </a:t>
            </a:r>
            <a:r>
              <a:rPr lang="pt-BR" dirty="0" err="1"/>
              <a:t>areas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1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43434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23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3602395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Validate</a:t>
            </a:r>
            <a:r>
              <a:rPr lang="pt-BR" dirty="0"/>
              <a:t> ABM for 3 </a:t>
            </a:r>
            <a:r>
              <a:rPr lang="pt-BR" dirty="0" err="1"/>
              <a:t>areas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1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C678801-E154-4EB4-BC20-2E3F2CD8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28" y="1305928"/>
            <a:ext cx="4939144" cy="427754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BB1968-8FBF-4EEF-AD24-E66C6DBA3A5D}"/>
              </a:ext>
            </a:extLst>
          </p:cNvPr>
          <p:cNvSpPr txBox="1"/>
          <p:nvPr/>
        </p:nvSpPr>
        <p:spPr>
          <a:xfrm>
            <a:off x="4015301" y="5583477"/>
            <a:ext cx="428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Fig. 6 </a:t>
            </a:r>
            <a:r>
              <a:rPr lang="pt-BR" sz="1400" dirty="0"/>
              <a:t>POM (“</a:t>
            </a:r>
            <a:r>
              <a:rPr lang="pt-BR" sz="1400" i="1" dirty="0" err="1"/>
              <a:t>Modelling</a:t>
            </a:r>
            <a:r>
              <a:rPr lang="pt-BR" sz="1400" i="1" dirty="0"/>
              <a:t> </a:t>
            </a:r>
            <a:r>
              <a:rPr lang="pt-BR" sz="1400" i="1" dirty="0" err="1"/>
              <a:t>cycle</a:t>
            </a:r>
            <a:r>
              <a:rPr lang="pt-BR" sz="1400" i="1" dirty="0"/>
              <a:t>”</a:t>
            </a:r>
            <a:r>
              <a:rPr lang="pt-BR" sz="1400" dirty="0"/>
              <a:t>) </a:t>
            </a:r>
            <a:r>
              <a:rPr lang="en-US" sz="1400" dirty="0"/>
              <a:t>Grimm &amp; </a:t>
            </a:r>
            <a:r>
              <a:rPr lang="en-US" sz="1400" dirty="0" err="1"/>
              <a:t>Raillsback</a:t>
            </a:r>
            <a:r>
              <a:rPr lang="en-US" sz="1400" dirty="0"/>
              <a:t> 2005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2779235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24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3602395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Validate</a:t>
            </a:r>
            <a:r>
              <a:rPr lang="pt-BR" dirty="0"/>
              <a:t> ABM for 3 </a:t>
            </a:r>
            <a:r>
              <a:rPr lang="pt-BR" dirty="0" err="1"/>
              <a:t>areas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1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C678801-E154-4EB4-BC20-2E3F2CD8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28" y="1305928"/>
            <a:ext cx="4939144" cy="427754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BB1968-8FBF-4EEF-AD24-E66C6DBA3A5D}"/>
              </a:ext>
            </a:extLst>
          </p:cNvPr>
          <p:cNvSpPr txBox="1"/>
          <p:nvPr/>
        </p:nvSpPr>
        <p:spPr>
          <a:xfrm>
            <a:off x="4035338" y="5583477"/>
            <a:ext cx="4241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Fig. 6 </a:t>
            </a:r>
            <a:r>
              <a:rPr lang="pt-BR" sz="1400" dirty="0"/>
              <a:t>POM (“</a:t>
            </a:r>
            <a:r>
              <a:rPr lang="pt-BR" sz="1400" i="1" dirty="0" err="1"/>
              <a:t>Modelling</a:t>
            </a:r>
            <a:r>
              <a:rPr lang="pt-BR" sz="1400" i="1" dirty="0"/>
              <a:t> </a:t>
            </a:r>
            <a:r>
              <a:rPr lang="pt-BR" sz="1400" i="1" dirty="0" err="1"/>
              <a:t>cycle</a:t>
            </a:r>
            <a:r>
              <a:rPr lang="pt-BR" sz="1400" i="1" dirty="0"/>
              <a:t>”</a:t>
            </a:r>
            <a:r>
              <a:rPr lang="pt-BR" sz="1400" dirty="0"/>
              <a:t>) </a:t>
            </a:r>
            <a:r>
              <a:rPr lang="en-US" sz="1400" dirty="0"/>
              <a:t>Grimm &amp; </a:t>
            </a:r>
            <a:r>
              <a:rPr lang="en-US" sz="1400" dirty="0" err="1"/>
              <a:t>Raillsback</a:t>
            </a:r>
            <a:r>
              <a:rPr lang="en-US" sz="1400" dirty="0"/>
              <a:t> 2005</a:t>
            </a:r>
            <a:endParaRPr lang="pt-BR" sz="1400" i="1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FFDB480-72DB-4476-87F5-8E31D4E93F75}"/>
              </a:ext>
            </a:extLst>
          </p:cNvPr>
          <p:cNvSpPr txBox="1"/>
          <p:nvPr/>
        </p:nvSpPr>
        <p:spPr>
          <a:xfrm>
            <a:off x="8463610" y="3096417"/>
            <a:ext cx="3341979" cy="1318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spcBef>
                <a:spcPct val="0"/>
              </a:spcBef>
              <a:defRPr sz="20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Implementation</a:t>
            </a:r>
            <a:r>
              <a:rPr lang="pt-BR" dirty="0"/>
              <a:t> </a:t>
            </a:r>
            <a:r>
              <a:rPr lang="pt-BR" dirty="0" err="1"/>
              <a:t>hypothesis</a:t>
            </a:r>
            <a:r>
              <a:rPr lang="pt-BR" dirty="0"/>
              <a:t>:</a:t>
            </a:r>
          </a:p>
          <a:p>
            <a:r>
              <a:rPr lang="pt-BR" b="0" dirty="0"/>
              <a:t>1) </a:t>
            </a:r>
            <a:r>
              <a:rPr lang="pt-BR" b="0" dirty="0" err="1"/>
              <a:t>Step</a:t>
            </a:r>
            <a:r>
              <a:rPr lang="pt-BR" b="0" dirty="0"/>
              <a:t> </a:t>
            </a:r>
            <a:r>
              <a:rPr lang="pt-BR" b="0" dirty="0" err="1"/>
              <a:t>length</a:t>
            </a:r>
            <a:r>
              <a:rPr lang="pt-BR" b="0" dirty="0"/>
              <a:t> + </a:t>
            </a:r>
            <a:r>
              <a:rPr lang="pt-BR" b="0" dirty="0" err="1"/>
              <a:t>turning</a:t>
            </a:r>
            <a:r>
              <a:rPr lang="pt-BR" b="0" dirty="0"/>
              <a:t> </a:t>
            </a:r>
            <a:r>
              <a:rPr lang="pt-BR" b="0" dirty="0" err="1"/>
              <a:t>angles</a:t>
            </a:r>
            <a:endParaRPr lang="pt-BR" b="0" dirty="0"/>
          </a:p>
          <a:p>
            <a:r>
              <a:rPr lang="pt-BR" b="0" dirty="0"/>
              <a:t>2) </a:t>
            </a:r>
            <a:r>
              <a:rPr lang="pt-BR" b="0" dirty="0" err="1"/>
              <a:t>Resource</a:t>
            </a:r>
            <a:r>
              <a:rPr lang="pt-BR" b="0" dirty="0"/>
              <a:t> </a:t>
            </a:r>
            <a:r>
              <a:rPr lang="pt-BR" b="0" dirty="0" err="1"/>
              <a:t>distributions</a:t>
            </a:r>
            <a:endParaRPr lang="pt-BR" b="0" dirty="0"/>
          </a:p>
          <a:p>
            <a:r>
              <a:rPr lang="pt-BR" b="0" dirty="0"/>
              <a:t>3) </a:t>
            </a:r>
            <a:r>
              <a:rPr lang="pt-BR" b="0" dirty="0" err="1"/>
              <a:t>Territoriality</a:t>
            </a:r>
            <a:endParaRPr lang="pt-BR" b="0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5177EA1-87D7-4142-A626-F138E4700FC4}"/>
              </a:ext>
            </a:extLst>
          </p:cNvPr>
          <p:cNvSpPr/>
          <p:nvPr/>
        </p:nvSpPr>
        <p:spPr>
          <a:xfrm>
            <a:off x="8102139" y="486329"/>
            <a:ext cx="3760121" cy="1631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Multi pattern validation: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1) Home range size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2) Daily Path Length (DPL)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3) Activity Budget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4) Seed Dispersal Distance (SDD)</a:t>
            </a:r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983A5E5A-27F3-4DCF-8298-4F1DB7DABB1C}"/>
              </a:ext>
            </a:extLst>
          </p:cNvPr>
          <p:cNvSpPr/>
          <p:nvPr/>
        </p:nvSpPr>
        <p:spPr>
          <a:xfrm>
            <a:off x="9784236" y="2360378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4043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25</a:t>
            </a:fld>
            <a:endParaRPr lang="pt-BR"/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C678801-E154-4EB4-BC20-2E3F2CD8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28" y="1305928"/>
            <a:ext cx="4939144" cy="4277549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BB1968-8FBF-4EEF-AD24-E66C6DBA3A5D}"/>
              </a:ext>
            </a:extLst>
          </p:cNvPr>
          <p:cNvSpPr txBox="1"/>
          <p:nvPr/>
        </p:nvSpPr>
        <p:spPr>
          <a:xfrm>
            <a:off x="3969616" y="5583477"/>
            <a:ext cx="4373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/>
              <a:t>Fig. </a:t>
            </a:r>
            <a:r>
              <a:rPr lang="pt-BR" sz="1400" b="1" dirty="0">
                <a:highlight>
                  <a:srgbClr val="FFFF00"/>
                </a:highlight>
              </a:rPr>
              <a:t>12</a:t>
            </a:r>
            <a:r>
              <a:rPr lang="pt-BR" sz="1400" b="1" dirty="0"/>
              <a:t> </a:t>
            </a:r>
            <a:r>
              <a:rPr lang="pt-BR" sz="1400" dirty="0"/>
              <a:t>POM (“</a:t>
            </a:r>
            <a:r>
              <a:rPr lang="pt-BR" sz="1400" i="1" dirty="0" err="1"/>
              <a:t>Modelling</a:t>
            </a:r>
            <a:r>
              <a:rPr lang="pt-BR" sz="1400" i="1" dirty="0"/>
              <a:t> </a:t>
            </a:r>
            <a:r>
              <a:rPr lang="pt-BR" sz="1400" i="1" dirty="0" err="1"/>
              <a:t>cycle</a:t>
            </a:r>
            <a:r>
              <a:rPr lang="pt-BR" sz="1400" i="1" dirty="0"/>
              <a:t>”</a:t>
            </a:r>
            <a:r>
              <a:rPr lang="pt-BR" sz="1400" dirty="0"/>
              <a:t>) </a:t>
            </a:r>
            <a:r>
              <a:rPr lang="en-US" sz="1400" dirty="0"/>
              <a:t>Grimm &amp; </a:t>
            </a:r>
            <a:r>
              <a:rPr lang="en-US" sz="1400" dirty="0" err="1"/>
              <a:t>Raillsback</a:t>
            </a:r>
            <a:r>
              <a:rPr lang="en-US" sz="1400" dirty="0"/>
              <a:t> 2005</a:t>
            </a:r>
            <a:endParaRPr lang="pt-BR" sz="1400" i="1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FFDB480-72DB-4476-87F5-8E31D4E93F75}"/>
              </a:ext>
            </a:extLst>
          </p:cNvPr>
          <p:cNvSpPr txBox="1"/>
          <p:nvPr/>
        </p:nvSpPr>
        <p:spPr>
          <a:xfrm>
            <a:off x="8463610" y="3096417"/>
            <a:ext cx="3341979" cy="1318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spcBef>
                <a:spcPct val="0"/>
              </a:spcBef>
              <a:defRPr sz="20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Implementation</a:t>
            </a:r>
            <a:r>
              <a:rPr lang="pt-BR" dirty="0"/>
              <a:t> </a:t>
            </a:r>
            <a:r>
              <a:rPr lang="pt-BR" dirty="0" err="1"/>
              <a:t>hypothesis</a:t>
            </a:r>
            <a:r>
              <a:rPr lang="pt-BR" dirty="0"/>
              <a:t>:</a:t>
            </a:r>
          </a:p>
          <a:p>
            <a:r>
              <a:rPr lang="pt-BR" b="0" dirty="0"/>
              <a:t>1) </a:t>
            </a:r>
            <a:r>
              <a:rPr lang="pt-BR" b="0" dirty="0" err="1"/>
              <a:t>Step</a:t>
            </a:r>
            <a:r>
              <a:rPr lang="pt-BR" b="0" dirty="0"/>
              <a:t> </a:t>
            </a:r>
            <a:r>
              <a:rPr lang="pt-BR" b="0" dirty="0" err="1"/>
              <a:t>length</a:t>
            </a:r>
            <a:r>
              <a:rPr lang="pt-BR" b="0" dirty="0"/>
              <a:t> + </a:t>
            </a:r>
            <a:r>
              <a:rPr lang="pt-BR" b="0" dirty="0" err="1"/>
              <a:t>turning</a:t>
            </a:r>
            <a:r>
              <a:rPr lang="pt-BR" b="0" dirty="0"/>
              <a:t> </a:t>
            </a:r>
            <a:r>
              <a:rPr lang="pt-BR" b="0" dirty="0" err="1"/>
              <a:t>angles</a:t>
            </a:r>
            <a:endParaRPr lang="pt-BR" b="0" dirty="0"/>
          </a:p>
          <a:p>
            <a:r>
              <a:rPr lang="pt-BR" b="0" dirty="0"/>
              <a:t>2) </a:t>
            </a:r>
            <a:r>
              <a:rPr lang="pt-BR" b="0" dirty="0" err="1"/>
              <a:t>Resource</a:t>
            </a:r>
            <a:r>
              <a:rPr lang="pt-BR" b="0" dirty="0"/>
              <a:t> </a:t>
            </a:r>
            <a:r>
              <a:rPr lang="pt-BR" b="0" dirty="0" err="1"/>
              <a:t>distributions</a:t>
            </a:r>
            <a:endParaRPr lang="pt-BR" b="0" dirty="0"/>
          </a:p>
          <a:p>
            <a:r>
              <a:rPr lang="pt-BR" b="0" dirty="0"/>
              <a:t>3) </a:t>
            </a:r>
            <a:r>
              <a:rPr lang="pt-BR" b="0" dirty="0" err="1"/>
              <a:t>Territoriality</a:t>
            </a:r>
            <a:endParaRPr lang="pt-BR" b="0" dirty="0"/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983A5E5A-27F3-4DCF-8298-4F1DB7DABB1C}"/>
              </a:ext>
            </a:extLst>
          </p:cNvPr>
          <p:cNvSpPr/>
          <p:nvPr/>
        </p:nvSpPr>
        <p:spPr>
          <a:xfrm>
            <a:off x="9784236" y="2360378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8C51FE8-4FB8-4613-B31F-7C09C049AB8D}"/>
              </a:ext>
            </a:extLst>
          </p:cNvPr>
          <p:cNvSpPr/>
          <p:nvPr/>
        </p:nvSpPr>
        <p:spPr>
          <a:xfrm>
            <a:off x="0" y="1350501"/>
            <a:ext cx="8458200" cy="5476887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3602395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Validate</a:t>
            </a:r>
            <a:r>
              <a:rPr lang="pt-BR" dirty="0"/>
              <a:t> ABM for 3 </a:t>
            </a:r>
            <a:r>
              <a:rPr lang="pt-BR" dirty="0" err="1"/>
              <a:t>areas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1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35177EA1-87D7-4142-A626-F138E4700FC4}"/>
              </a:ext>
            </a:extLst>
          </p:cNvPr>
          <p:cNvSpPr/>
          <p:nvPr/>
        </p:nvSpPr>
        <p:spPr>
          <a:xfrm>
            <a:off x="8102139" y="486329"/>
            <a:ext cx="3760121" cy="1631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Multi pattern validation: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1) Home range size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2) Daily Path Length (DPL)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3) Activity Budget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4) Seed Dispersal Distance (SDD)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A123600-8F23-4BE1-A0F6-A287092633EC}"/>
              </a:ext>
            </a:extLst>
          </p:cNvPr>
          <p:cNvSpPr txBox="1"/>
          <p:nvPr/>
        </p:nvSpPr>
        <p:spPr>
          <a:xfrm>
            <a:off x="529722" y="1864244"/>
            <a:ext cx="594525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Tx/>
              <a:buChar char="-"/>
            </a:pP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TRACE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Documentation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(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reproducibility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)</a:t>
            </a:r>
          </a:p>
          <a:p>
            <a:pPr marL="342900" indent="-342900">
              <a:spcBef>
                <a:spcPts val="1200"/>
              </a:spcBef>
              <a:buFontTx/>
              <a:buChar char="-"/>
            </a:pP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nrlx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package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(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Salecker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et al. 2019)</a:t>
            </a:r>
          </a:p>
          <a:p>
            <a:pPr indent="-342900">
              <a:spcBef>
                <a:spcPts val="1200"/>
              </a:spcBef>
              <a:buFontTx/>
              <a:buChar char="-"/>
            </a:pP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Validation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: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comparisons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between</a:t>
            </a:r>
            <a:br>
              <a:rPr lang="pt-BR" sz="2400" dirty="0">
                <a:latin typeface="TimesNewRomanPSMT"/>
                <a:cs typeface="JasmineUPC" panose="020B0502040204020203" pitchFamily="18" charset="-34"/>
              </a:rPr>
            </a:b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means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/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distributions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of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three</a:t>
            </a:r>
            <a:r>
              <a:rPr lang="pt-BR" sz="2400" dirty="0">
                <a:latin typeface="TimesNewRomanPSMT"/>
                <a:cs typeface="JasmineUPC" panose="020B0502040204020203" pitchFamily="18" charset="-34"/>
              </a:rPr>
              <a:t> </a:t>
            </a:r>
            <a:r>
              <a:rPr lang="pt-BR" sz="2400" dirty="0" err="1">
                <a:latin typeface="TimesNewRomanPSMT"/>
                <a:cs typeface="JasmineUPC" panose="020B0502040204020203" pitchFamily="18" charset="-34"/>
              </a:rPr>
              <a:t>areas</a:t>
            </a:r>
            <a:endParaRPr lang="pt-BR" sz="2400" dirty="0">
              <a:latin typeface="TimesNewRomanPSMT"/>
              <a:cs typeface="Jasmine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688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26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234079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2)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</a:t>
            </a:r>
            <a:endParaRPr lang="pt-BR" dirty="0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FAFF5CE-24FA-46BA-AAB2-D27C752F16F4}"/>
              </a:ext>
            </a:extLst>
          </p:cNvPr>
          <p:cNvSpPr txBox="1"/>
          <p:nvPr/>
        </p:nvSpPr>
        <p:spPr>
          <a:xfrm>
            <a:off x="813962" y="848231"/>
            <a:ext cx="2999281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Scenario</a:t>
            </a:r>
            <a:r>
              <a:rPr lang="pt-BR" dirty="0"/>
              <a:t> </a:t>
            </a:r>
            <a:r>
              <a:rPr lang="pt-BR" dirty="0" err="1"/>
              <a:t>simulations</a:t>
            </a:r>
            <a:endParaRPr lang="pt-BR" dirty="0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51E475B-0CA0-40DF-915C-6E629E948345}"/>
              </a:ext>
            </a:extLst>
          </p:cNvPr>
          <p:cNvGrpSpPr/>
          <p:nvPr/>
        </p:nvGrpSpPr>
        <p:grpSpPr>
          <a:xfrm>
            <a:off x="-74190" y="799552"/>
            <a:ext cx="741120" cy="523220"/>
            <a:chOff x="125117" y="467700"/>
            <a:chExt cx="741120" cy="52322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4395108A-5099-4C58-BC8F-CEEBA593BD5A}"/>
                </a:ext>
              </a:extLst>
            </p:cNvPr>
            <p:cNvSpPr/>
            <p:nvPr/>
          </p:nvSpPr>
          <p:spPr>
            <a:xfrm>
              <a:off x="277595" y="512274"/>
              <a:ext cx="441610" cy="434072"/>
            </a:xfrm>
            <a:prstGeom prst="ellipse">
              <a:avLst/>
            </a:prstGeom>
            <a:noFill/>
            <a:ln w="28575">
              <a:solidFill>
                <a:srgbClr val="207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6E9F8FB2-90A0-4546-A3F8-FBA2582C8A80}"/>
                </a:ext>
              </a:extLst>
            </p:cNvPr>
            <p:cNvSpPr txBox="1"/>
            <p:nvPr/>
          </p:nvSpPr>
          <p:spPr>
            <a:xfrm>
              <a:off x="125117" y="467700"/>
              <a:ext cx="74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/>
                <a:t>2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A78162D-5310-4366-AEE9-D61F5C44E243}"/>
              </a:ext>
            </a:extLst>
          </p:cNvPr>
          <p:cNvGrpSpPr/>
          <p:nvPr/>
        </p:nvGrpSpPr>
        <p:grpSpPr>
          <a:xfrm>
            <a:off x="3959178" y="3166990"/>
            <a:ext cx="3898792" cy="2789748"/>
            <a:chOff x="6034893" y="3921513"/>
            <a:chExt cx="2195449" cy="1810192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564C9EC7-898A-4F3C-980F-66F64BB64CB1}"/>
                </a:ext>
              </a:extLst>
            </p:cNvPr>
            <p:cNvSpPr/>
            <p:nvPr/>
          </p:nvSpPr>
          <p:spPr>
            <a:xfrm>
              <a:off x="6109855" y="5270240"/>
              <a:ext cx="316007" cy="2690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>
                <a:latin typeface="TimesNewRomanPSMT"/>
              </a:endParaRPr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EB01BEB-B9AB-4E49-9B7C-85DD691BB975}"/>
                </a:ext>
              </a:extLst>
            </p:cNvPr>
            <p:cNvSpPr/>
            <p:nvPr/>
          </p:nvSpPr>
          <p:spPr>
            <a:xfrm>
              <a:off x="7651730" y="5254754"/>
              <a:ext cx="578612" cy="300060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>
                <a:latin typeface="TimesNewRomanPSMT"/>
              </a:endParaRPr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06DC9BE9-0863-441A-9127-D042F09A5F1F}"/>
                </a:ext>
              </a:extLst>
            </p:cNvPr>
            <p:cNvGrpSpPr/>
            <p:nvPr/>
          </p:nvGrpSpPr>
          <p:grpSpPr>
            <a:xfrm>
              <a:off x="6034893" y="3921513"/>
              <a:ext cx="2103675" cy="1810192"/>
              <a:chOff x="6034893" y="3921513"/>
              <a:chExt cx="2103675" cy="1810192"/>
            </a:xfrm>
          </p:grpSpPr>
          <p:grpSp>
            <p:nvGrpSpPr>
              <p:cNvPr id="34" name="Agrupar 33">
                <a:extLst>
                  <a:ext uri="{FF2B5EF4-FFF2-40B4-BE49-F238E27FC236}">
                    <a16:creationId xmlns:a16="http://schemas.microsoft.com/office/drawing/2014/main" id="{2393BDEC-4A49-4EF5-9030-24AF397DF70B}"/>
                  </a:ext>
                </a:extLst>
              </p:cNvPr>
              <p:cNvGrpSpPr/>
              <p:nvPr/>
            </p:nvGrpSpPr>
            <p:grpSpPr>
              <a:xfrm>
                <a:off x="6034893" y="3921513"/>
                <a:ext cx="2103675" cy="1810192"/>
                <a:chOff x="5757898" y="2442979"/>
                <a:chExt cx="2704560" cy="2484445"/>
              </a:xfrm>
            </p:grpSpPr>
            <p:grpSp>
              <p:nvGrpSpPr>
                <p:cNvPr id="36" name="Agrupar 35">
                  <a:extLst>
                    <a:ext uri="{FF2B5EF4-FFF2-40B4-BE49-F238E27FC236}">
                      <a16:creationId xmlns:a16="http://schemas.microsoft.com/office/drawing/2014/main" id="{F2E03D1F-FBE1-4C64-85AC-6B91560EB8F8}"/>
                    </a:ext>
                  </a:extLst>
                </p:cNvPr>
                <p:cNvGrpSpPr/>
                <p:nvPr/>
              </p:nvGrpSpPr>
              <p:grpSpPr>
                <a:xfrm>
                  <a:off x="5757898" y="2442979"/>
                  <a:ext cx="2704560" cy="1735415"/>
                  <a:chOff x="5552869" y="2496235"/>
                  <a:chExt cx="2704560" cy="1735415"/>
                </a:xfrm>
              </p:grpSpPr>
              <p:cxnSp>
                <p:nvCxnSpPr>
                  <p:cNvPr id="38" name="Conector de Seta Reta 37">
                    <a:extLst>
                      <a:ext uri="{FF2B5EF4-FFF2-40B4-BE49-F238E27FC236}">
                        <a16:creationId xmlns:a16="http://schemas.microsoft.com/office/drawing/2014/main" id="{052BB208-81C0-4C35-A42B-2E3647C82C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52869" y="2496235"/>
                    <a:ext cx="0" cy="1735413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Conector de Seta Reta 38">
                    <a:extLst>
                      <a:ext uri="{FF2B5EF4-FFF2-40B4-BE49-F238E27FC236}">
                        <a16:creationId xmlns:a16="http://schemas.microsoft.com/office/drawing/2014/main" id="{7AAF239F-EE91-49BE-AEAE-798E1E637E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52869" y="4231649"/>
                    <a:ext cx="2704560" cy="1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CaixaDeTexto 36">
                  <a:extLst>
                    <a:ext uri="{FF2B5EF4-FFF2-40B4-BE49-F238E27FC236}">
                      <a16:creationId xmlns:a16="http://schemas.microsoft.com/office/drawing/2014/main" id="{615C68CF-4590-40C4-AB70-B86FC795BF9B}"/>
                    </a:ext>
                  </a:extLst>
                </p:cNvPr>
                <p:cNvSpPr txBox="1"/>
                <p:nvPr/>
              </p:nvSpPr>
              <p:spPr>
                <a:xfrm>
                  <a:off x="6244711" y="4209317"/>
                  <a:ext cx="1730930" cy="718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dirty="0" err="1">
                      <a:latin typeface="TimesNewRomanPSMT"/>
                      <a:cs typeface="Aparajita" panose="020B0502040204020203" pitchFamily="18" charset="0"/>
                    </a:rPr>
                    <a:t>Fragment</a:t>
                  </a:r>
                  <a:r>
                    <a:rPr lang="pt-BR" sz="1400" dirty="0">
                      <a:latin typeface="TimesNewRomanPSMT"/>
                      <a:cs typeface="Aparajita" panose="020B0502040204020203" pitchFamily="18" charset="0"/>
                    </a:rPr>
                    <a:t> shape (SI)</a:t>
                  </a:r>
                </a:p>
              </p:txBody>
            </p:sp>
          </p:grp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D844DDB1-0F58-4488-8902-E82840309E74}"/>
                  </a:ext>
                </a:extLst>
              </p:cNvPr>
              <p:cNvSpPr/>
              <p:nvPr/>
            </p:nvSpPr>
            <p:spPr>
              <a:xfrm>
                <a:off x="6157956" y="4309552"/>
                <a:ext cx="1783080" cy="754380"/>
              </a:xfrm>
              <a:custGeom>
                <a:avLst/>
                <a:gdLst>
                  <a:gd name="connsiteX0" fmla="*/ 0 w 1783080"/>
                  <a:gd name="connsiteY0" fmla="*/ 754380 h 754380"/>
                  <a:gd name="connsiteX1" fmla="*/ 922020 w 1783080"/>
                  <a:gd name="connsiteY1" fmla="*/ 114300 h 754380"/>
                  <a:gd name="connsiteX2" fmla="*/ 1783080 w 1783080"/>
                  <a:gd name="connsiteY2" fmla="*/ 0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3080" h="754380">
                    <a:moveTo>
                      <a:pt x="0" y="754380"/>
                    </a:moveTo>
                    <a:cubicBezTo>
                      <a:pt x="312420" y="497205"/>
                      <a:pt x="624840" y="240030"/>
                      <a:pt x="922020" y="114300"/>
                    </a:cubicBezTo>
                    <a:cubicBezTo>
                      <a:pt x="1219200" y="-11430"/>
                      <a:pt x="1590040" y="19050"/>
                      <a:pt x="1783080" y="0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latin typeface="TimesNewRomanPSMT"/>
                </a:endParaRPr>
              </a:p>
            </p:txBody>
          </p:sp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7C5A686-6F6E-4A46-AC6D-FB9828598494}"/>
              </a:ext>
            </a:extLst>
          </p:cNvPr>
          <p:cNvGrpSpPr/>
          <p:nvPr/>
        </p:nvGrpSpPr>
        <p:grpSpPr>
          <a:xfrm>
            <a:off x="-348833" y="3166990"/>
            <a:ext cx="4116060" cy="2721806"/>
            <a:chOff x="5303415" y="2283512"/>
            <a:chExt cx="2892455" cy="1810191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969995D3-3A97-4048-8419-C1B2FB709366}"/>
                </a:ext>
              </a:extLst>
            </p:cNvPr>
            <p:cNvGrpSpPr/>
            <p:nvPr/>
          </p:nvGrpSpPr>
          <p:grpSpPr>
            <a:xfrm>
              <a:off x="5303415" y="2283512"/>
              <a:ext cx="2892455" cy="1810191"/>
              <a:chOff x="4827281" y="2442979"/>
              <a:chExt cx="3718644" cy="2484444"/>
            </a:xfrm>
          </p:grpSpPr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7E29D826-2CA4-4187-BEA6-49CE58AECCBB}"/>
                  </a:ext>
                </a:extLst>
              </p:cNvPr>
              <p:cNvGrpSpPr/>
              <p:nvPr/>
            </p:nvGrpSpPr>
            <p:grpSpPr>
              <a:xfrm>
                <a:off x="5757898" y="2442979"/>
                <a:ext cx="2704560" cy="1735415"/>
                <a:chOff x="5552869" y="2496235"/>
                <a:chExt cx="2704560" cy="1735415"/>
              </a:xfrm>
            </p:grpSpPr>
            <p:cxnSp>
              <p:nvCxnSpPr>
                <p:cNvPr id="48" name="Conector de Seta Reta 47">
                  <a:extLst>
                    <a:ext uri="{FF2B5EF4-FFF2-40B4-BE49-F238E27FC236}">
                      <a16:creationId xmlns:a16="http://schemas.microsoft.com/office/drawing/2014/main" id="{D7CECD5C-AA9C-43F4-B2F0-FFE33223AC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2496235"/>
                  <a:ext cx="0" cy="173541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de Seta Reta 48">
                  <a:extLst>
                    <a:ext uri="{FF2B5EF4-FFF2-40B4-BE49-F238E27FC236}">
                      <a16:creationId xmlns:a16="http://schemas.microsoft.com/office/drawing/2014/main" id="{C4C3E864-C97B-4781-81FC-7E70821D1D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4231649"/>
                  <a:ext cx="270456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55D068A-5010-4BF0-8716-C4CC69F9DB58}"/>
                  </a:ext>
                </a:extLst>
              </p:cNvPr>
              <p:cNvSpPr txBox="1"/>
              <p:nvPr/>
            </p:nvSpPr>
            <p:spPr>
              <a:xfrm>
                <a:off x="4827281" y="3014236"/>
                <a:ext cx="1188806" cy="533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TimesNewRomanPSMT"/>
                    <a:cs typeface="Aparajita" panose="020B0502040204020203" pitchFamily="18" charset="0"/>
                  </a:rPr>
                  <a:t>SDD</a:t>
                </a:r>
                <a:br>
                  <a:rPr lang="pt-BR" sz="1600" dirty="0">
                    <a:latin typeface="TimesNewRomanPSMT"/>
                    <a:cs typeface="Aparajita" panose="020B0502040204020203" pitchFamily="18" charset="0"/>
                  </a:rPr>
                </a:br>
                <a:r>
                  <a:rPr lang="pt-BR" sz="1600" dirty="0">
                    <a:latin typeface="TimesNewRomanPSMT"/>
                    <a:cs typeface="Aparajita" panose="020B0502040204020203" pitchFamily="18" charset="0"/>
                  </a:rPr>
                  <a:t>(m)</a:t>
                </a:r>
              </a:p>
            </p:txBody>
          </p:sp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id="{D57368EB-FC8C-4FBA-96A4-E1EFC1B2B22C}"/>
                  </a:ext>
                </a:extLst>
              </p:cNvPr>
              <p:cNvSpPr/>
              <p:nvPr/>
            </p:nvSpPr>
            <p:spPr>
              <a:xfrm>
                <a:off x="5757898" y="4251467"/>
                <a:ext cx="280306" cy="253638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latin typeface="TimesNewRomanPSMT"/>
                </a:endParaRPr>
              </a:p>
            </p:txBody>
          </p:sp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8C840FFC-7644-4FD5-9938-E5D4726B602F}"/>
                  </a:ext>
                </a:extLst>
              </p:cNvPr>
              <p:cNvSpPr/>
              <p:nvPr/>
            </p:nvSpPr>
            <p:spPr>
              <a:xfrm>
                <a:off x="8139655" y="4283045"/>
                <a:ext cx="406270" cy="36931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latin typeface="TimesNewRomanPSMT"/>
                </a:endParaRPr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98DC0E73-42DE-426C-88FA-6BC55640BA53}"/>
                  </a:ext>
                </a:extLst>
              </p:cNvPr>
              <p:cNvSpPr txBox="1"/>
              <p:nvPr/>
            </p:nvSpPr>
            <p:spPr>
              <a:xfrm>
                <a:off x="6244711" y="4209316"/>
                <a:ext cx="1730930" cy="718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Fragment</a:t>
                </a:r>
                <a:r>
                  <a:rPr lang="pt-BR" sz="1400" dirty="0">
                    <a:latin typeface="TimesNewRomanPSMT"/>
                    <a:cs typeface="Aparajita" panose="020B0502040204020203" pitchFamily="18" charset="0"/>
                  </a:rPr>
                  <a:t> </a:t>
                </a:r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size</a:t>
                </a:r>
                <a:r>
                  <a:rPr lang="pt-BR" sz="1400" dirty="0">
                    <a:latin typeface="TimesNewRomanPSMT"/>
                    <a:cs typeface="Aparajita" panose="020B0502040204020203" pitchFamily="18" charset="0"/>
                  </a:rPr>
                  <a:t> (ha)</a:t>
                </a:r>
              </a:p>
            </p:txBody>
          </p:sp>
        </p:grp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122F5B01-3251-4D8B-A59E-13B8C89784EB}"/>
                </a:ext>
              </a:extLst>
            </p:cNvPr>
            <p:cNvSpPr/>
            <p:nvPr/>
          </p:nvSpPr>
          <p:spPr>
            <a:xfrm>
              <a:off x="6157956" y="2411467"/>
              <a:ext cx="1763413" cy="981597"/>
            </a:xfrm>
            <a:custGeom>
              <a:avLst/>
              <a:gdLst>
                <a:gd name="connsiteX0" fmla="*/ 0 w 1783080"/>
                <a:gd name="connsiteY0" fmla="*/ 754380 h 754380"/>
                <a:gd name="connsiteX1" fmla="*/ 922020 w 1783080"/>
                <a:gd name="connsiteY1" fmla="*/ 114300 h 754380"/>
                <a:gd name="connsiteX2" fmla="*/ 1783080 w 1783080"/>
                <a:gd name="connsiteY2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3080" h="754380">
                  <a:moveTo>
                    <a:pt x="0" y="754380"/>
                  </a:moveTo>
                  <a:cubicBezTo>
                    <a:pt x="312420" y="497205"/>
                    <a:pt x="624840" y="240030"/>
                    <a:pt x="922020" y="114300"/>
                  </a:cubicBezTo>
                  <a:cubicBezTo>
                    <a:pt x="1219200" y="-11430"/>
                    <a:pt x="1590040" y="19050"/>
                    <a:pt x="178308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>
                <a:latin typeface="TimesNewRomanPSMT"/>
              </a:endParaRP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628EAF35-BFCE-43D1-B62A-78DBFA26D2EA}"/>
              </a:ext>
            </a:extLst>
          </p:cNvPr>
          <p:cNvGrpSpPr/>
          <p:nvPr/>
        </p:nvGrpSpPr>
        <p:grpSpPr>
          <a:xfrm>
            <a:off x="8020065" y="3166990"/>
            <a:ext cx="4082065" cy="2895598"/>
            <a:chOff x="6257807" y="5042734"/>
            <a:chExt cx="2273631" cy="1854334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05FCE863-4435-473B-AA73-EF06E162264C}"/>
                </a:ext>
              </a:extLst>
            </p:cNvPr>
            <p:cNvGrpSpPr/>
            <p:nvPr/>
          </p:nvGrpSpPr>
          <p:grpSpPr>
            <a:xfrm>
              <a:off x="6257807" y="5042734"/>
              <a:ext cx="2218029" cy="1854334"/>
              <a:chOff x="5757898" y="2442979"/>
              <a:chExt cx="2851577" cy="2545030"/>
            </a:xfrm>
          </p:grpSpPr>
          <p:grpSp>
            <p:nvGrpSpPr>
              <p:cNvPr id="138" name="Agrupar 137">
                <a:extLst>
                  <a:ext uri="{FF2B5EF4-FFF2-40B4-BE49-F238E27FC236}">
                    <a16:creationId xmlns:a16="http://schemas.microsoft.com/office/drawing/2014/main" id="{0116771F-1632-4F88-97FC-2558AB9473CF}"/>
                  </a:ext>
                </a:extLst>
              </p:cNvPr>
              <p:cNvGrpSpPr/>
              <p:nvPr/>
            </p:nvGrpSpPr>
            <p:grpSpPr>
              <a:xfrm>
                <a:off x="5757898" y="2442979"/>
                <a:ext cx="2704560" cy="1735415"/>
                <a:chOff x="5552869" y="2496235"/>
                <a:chExt cx="2704560" cy="1735415"/>
              </a:xfrm>
            </p:grpSpPr>
            <p:cxnSp>
              <p:nvCxnSpPr>
                <p:cNvPr id="140" name="Conector de Seta Reta 139">
                  <a:extLst>
                    <a:ext uri="{FF2B5EF4-FFF2-40B4-BE49-F238E27FC236}">
                      <a16:creationId xmlns:a16="http://schemas.microsoft.com/office/drawing/2014/main" id="{09F9EFD2-C7C6-4BFF-9AF5-3D34F69BC7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2496235"/>
                  <a:ext cx="0" cy="173541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Conector de Seta Reta 140">
                  <a:extLst>
                    <a:ext uri="{FF2B5EF4-FFF2-40B4-BE49-F238E27FC236}">
                      <a16:creationId xmlns:a16="http://schemas.microsoft.com/office/drawing/2014/main" id="{83FBB5A8-7990-4086-B135-1E5879512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4231649"/>
                  <a:ext cx="270456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CaixaDeTexto 138">
                <a:extLst>
                  <a:ext uri="{FF2B5EF4-FFF2-40B4-BE49-F238E27FC236}">
                    <a16:creationId xmlns:a16="http://schemas.microsoft.com/office/drawing/2014/main" id="{320C5157-7D2B-48F8-9C5E-D8669D269FFB}"/>
                  </a:ext>
                </a:extLst>
              </p:cNvPr>
              <p:cNvSpPr txBox="1"/>
              <p:nvPr/>
            </p:nvSpPr>
            <p:spPr>
              <a:xfrm>
                <a:off x="5803680" y="4565592"/>
                <a:ext cx="2805795" cy="422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Clumpedness</a:t>
                </a:r>
                <a:r>
                  <a:rPr lang="pt-BR" sz="1400" dirty="0">
                    <a:latin typeface="TimesNewRomanPSMT"/>
                    <a:cs typeface="Aparajita" panose="020B0502040204020203" pitchFamily="18" charset="0"/>
                  </a:rPr>
                  <a:t> </a:t>
                </a:r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degree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A1E5777A-2CF6-4AB7-8EB8-DC1C7C350DF6}"/>
                </a:ext>
              </a:extLst>
            </p:cNvPr>
            <p:cNvGrpSpPr/>
            <p:nvPr/>
          </p:nvGrpSpPr>
          <p:grpSpPr>
            <a:xfrm>
              <a:off x="6443040" y="5189758"/>
              <a:ext cx="2088398" cy="1662016"/>
              <a:chOff x="6443040" y="5189758"/>
              <a:chExt cx="2088398" cy="1662016"/>
            </a:xfrm>
          </p:grpSpPr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5612A565-C6CA-4BBD-B04F-F9AC798948C3}"/>
                  </a:ext>
                </a:extLst>
              </p:cNvPr>
              <p:cNvGrpSpPr/>
              <p:nvPr/>
            </p:nvGrpSpPr>
            <p:grpSpPr>
              <a:xfrm>
                <a:off x="7183889" y="6344200"/>
                <a:ext cx="302359" cy="257733"/>
                <a:chOff x="2675500" y="1847747"/>
                <a:chExt cx="514127" cy="450985"/>
              </a:xfrm>
            </p:grpSpPr>
            <p:grpSp>
              <p:nvGrpSpPr>
                <p:cNvPr id="124" name="Agrupar 123">
                  <a:extLst>
                    <a:ext uri="{FF2B5EF4-FFF2-40B4-BE49-F238E27FC236}">
                      <a16:creationId xmlns:a16="http://schemas.microsoft.com/office/drawing/2014/main" id="{E8781C17-B71A-4F8E-977A-B2D81CD8A71C}"/>
                    </a:ext>
                  </a:extLst>
                </p:cNvPr>
                <p:cNvGrpSpPr/>
                <p:nvPr/>
              </p:nvGrpSpPr>
              <p:grpSpPr>
                <a:xfrm>
                  <a:off x="2675500" y="1847747"/>
                  <a:ext cx="514127" cy="450985"/>
                  <a:chOff x="2446020" y="2095499"/>
                  <a:chExt cx="514127" cy="450985"/>
                </a:xfrm>
              </p:grpSpPr>
              <p:grpSp>
                <p:nvGrpSpPr>
                  <p:cNvPr id="128" name="Agrupar 127">
                    <a:extLst>
                      <a:ext uri="{FF2B5EF4-FFF2-40B4-BE49-F238E27FC236}">
                        <a16:creationId xmlns:a16="http://schemas.microsoft.com/office/drawing/2014/main" id="{00A30D35-8B6E-4ED7-BAFA-0FCE0F9BACCB}"/>
                      </a:ext>
                    </a:extLst>
                  </p:cNvPr>
                  <p:cNvGrpSpPr/>
                  <p:nvPr/>
                </p:nvGrpSpPr>
                <p:grpSpPr>
                  <a:xfrm>
                    <a:off x="2446020" y="2095499"/>
                    <a:ext cx="514127" cy="450985"/>
                    <a:chOff x="1393052" y="1155655"/>
                    <a:chExt cx="1567095" cy="1390830"/>
                  </a:xfrm>
                </p:grpSpPr>
                <p:sp>
                  <p:nvSpPr>
                    <p:cNvPr id="133" name="Retângulo 132">
                      <a:extLst>
                        <a:ext uri="{FF2B5EF4-FFF2-40B4-BE49-F238E27FC236}">
                          <a16:creationId xmlns:a16="http://schemas.microsoft.com/office/drawing/2014/main" id="{364DCDFC-B5F4-4F33-B28D-3C85B449D7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052" y="1155655"/>
                      <a:ext cx="1567095" cy="139083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34" name="Fluxograma: Mesclar 133">
                      <a:extLst>
                        <a:ext uri="{FF2B5EF4-FFF2-40B4-BE49-F238E27FC236}">
                          <a16:creationId xmlns:a16="http://schemas.microsoft.com/office/drawing/2014/main" id="{FFC005C6-1AF0-4A97-BB2E-5A456A04C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3462" y="1268159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35" name="Fluxograma: Mesclar 134">
                      <a:extLst>
                        <a:ext uri="{FF2B5EF4-FFF2-40B4-BE49-F238E27FC236}">
                          <a16:creationId xmlns:a16="http://schemas.microsoft.com/office/drawing/2014/main" id="{4FAE7A23-53A5-4E46-9F07-C4B636260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6303" y="1487547"/>
                      <a:ext cx="156664" cy="119848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36" name="Fluxograma: Mesclar 135">
                      <a:extLst>
                        <a:ext uri="{FF2B5EF4-FFF2-40B4-BE49-F238E27FC236}">
                          <a16:creationId xmlns:a16="http://schemas.microsoft.com/office/drawing/2014/main" id="{AC30E94E-F4A5-4CB7-BA3D-EF8B7DA04F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499" y="1347035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37" name="Fluxograma: Mesclar 136">
                      <a:extLst>
                        <a:ext uri="{FF2B5EF4-FFF2-40B4-BE49-F238E27FC236}">
                          <a16:creationId xmlns:a16="http://schemas.microsoft.com/office/drawing/2014/main" id="{76F73D72-30E7-4AD6-B9C2-93547165F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1280" y="1759795"/>
                      <a:ext cx="156664" cy="119848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</p:grpSp>
              <p:sp>
                <p:nvSpPr>
                  <p:cNvPr id="129" name="Fluxograma: Mesclar 128">
                    <a:extLst>
                      <a:ext uri="{FF2B5EF4-FFF2-40B4-BE49-F238E27FC236}">
                        <a16:creationId xmlns:a16="http://schemas.microsoft.com/office/drawing/2014/main" id="{21FB4409-8D53-4073-8465-DFC747CCDBB4}"/>
                      </a:ext>
                    </a:extLst>
                  </p:cNvPr>
                  <p:cNvSpPr/>
                  <p:nvPr/>
                </p:nvSpPr>
                <p:spPr>
                  <a:xfrm>
                    <a:off x="2815085" y="228437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30" name="Fluxograma: Mesclar 129">
                    <a:extLst>
                      <a:ext uri="{FF2B5EF4-FFF2-40B4-BE49-F238E27FC236}">
                        <a16:creationId xmlns:a16="http://schemas.microsoft.com/office/drawing/2014/main" id="{70735F34-85E0-4AEC-BB1A-82F41AAE435E}"/>
                      </a:ext>
                    </a:extLst>
                  </p:cNvPr>
                  <p:cNvSpPr/>
                  <p:nvPr/>
                </p:nvSpPr>
                <p:spPr>
                  <a:xfrm>
                    <a:off x="2838036" y="2464493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31" name="Fluxograma: Mesclar 130">
                    <a:extLst>
                      <a:ext uri="{FF2B5EF4-FFF2-40B4-BE49-F238E27FC236}">
                        <a16:creationId xmlns:a16="http://schemas.microsoft.com/office/drawing/2014/main" id="{2AD0E523-E0B0-4A3B-B781-911390786D90}"/>
                      </a:ext>
                    </a:extLst>
                  </p:cNvPr>
                  <p:cNvSpPr/>
                  <p:nvPr/>
                </p:nvSpPr>
                <p:spPr>
                  <a:xfrm>
                    <a:off x="2503143" y="245620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32" name="Fluxograma: Mesclar 131">
                    <a:extLst>
                      <a:ext uri="{FF2B5EF4-FFF2-40B4-BE49-F238E27FC236}">
                        <a16:creationId xmlns:a16="http://schemas.microsoft.com/office/drawing/2014/main" id="{C4734C76-F131-4F74-BDE0-E75AEC69E65F}"/>
                      </a:ext>
                    </a:extLst>
                  </p:cNvPr>
                  <p:cNvSpPr/>
                  <p:nvPr/>
                </p:nvSpPr>
                <p:spPr>
                  <a:xfrm>
                    <a:off x="2604854" y="232099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</p:grpSp>
            <p:sp>
              <p:nvSpPr>
                <p:cNvPr id="125" name="Fluxograma: Mesclar 124">
                  <a:extLst>
                    <a:ext uri="{FF2B5EF4-FFF2-40B4-BE49-F238E27FC236}">
                      <a16:creationId xmlns:a16="http://schemas.microsoft.com/office/drawing/2014/main" id="{80AF40CC-A6D5-43C8-8929-712D64106C2A}"/>
                    </a:ext>
                  </a:extLst>
                </p:cNvPr>
                <p:cNvSpPr/>
                <p:nvPr/>
              </p:nvSpPr>
              <p:spPr>
                <a:xfrm>
                  <a:off x="2896168" y="2177880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26" name="Fluxograma: Mesclar 125">
                  <a:extLst>
                    <a:ext uri="{FF2B5EF4-FFF2-40B4-BE49-F238E27FC236}">
                      <a16:creationId xmlns:a16="http://schemas.microsoft.com/office/drawing/2014/main" id="{311C20CE-35BC-47E8-92B8-0419BDDE01F8}"/>
                    </a:ext>
                  </a:extLst>
                </p:cNvPr>
                <p:cNvSpPr/>
                <p:nvPr/>
              </p:nvSpPr>
              <p:spPr>
                <a:xfrm>
                  <a:off x="3026008" y="1864796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27" name="Fluxograma: Mesclar 126">
                  <a:extLst>
                    <a:ext uri="{FF2B5EF4-FFF2-40B4-BE49-F238E27FC236}">
                      <a16:creationId xmlns:a16="http://schemas.microsoft.com/office/drawing/2014/main" id="{7D16BB6D-1B7B-4388-B677-B9E6520CC012}"/>
                    </a:ext>
                  </a:extLst>
                </p:cNvPr>
                <p:cNvSpPr/>
                <p:nvPr/>
              </p:nvSpPr>
              <p:spPr>
                <a:xfrm>
                  <a:off x="2917864" y="1974795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</p:grpSp>
          <p:grpSp>
            <p:nvGrpSpPr>
              <p:cNvPr id="54" name="Agrupar 53">
                <a:extLst>
                  <a:ext uri="{FF2B5EF4-FFF2-40B4-BE49-F238E27FC236}">
                    <a16:creationId xmlns:a16="http://schemas.microsoft.com/office/drawing/2014/main" id="{8D1A9EB9-6036-4842-8120-A4E9536FA467}"/>
                  </a:ext>
                </a:extLst>
              </p:cNvPr>
              <p:cNvGrpSpPr/>
              <p:nvPr/>
            </p:nvGrpSpPr>
            <p:grpSpPr>
              <a:xfrm>
                <a:off x="6443040" y="6353967"/>
                <a:ext cx="302359" cy="257733"/>
                <a:chOff x="2096960" y="1850374"/>
                <a:chExt cx="514127" cy="450985"/>
              </a:xfrm>
            </p:grpSpPr>
            <p:grpSp>
              <p:nvGrpSpPr>
                <p:cNvPr id="110" name="Agrupar 109">
                  <a:extLst>
                    <a:ext uri="{FF2B5EF4-FFF2-40B4-BE49-F238E27FC236}">
                      <a16:creationId xmlns:a16="http://schemas.microsoft.com/office/drawing/2014/main" id="{947F3770-E9E3-4705-859A-CC64C8AA7E8B}"/>
                    </a:ext>
                  </a:extLst>
                </p:cNvPr>
                <p:cNvGrpSpPr/>
                <p:nvPr/>
              </p:nvGrpSpPr>
              <p:grpSpPr>
                <a:xfrm>
                  <a:off x="2096960" y="1850374"/>
                  <a:ext cx="514127" cy="450985"/>
                  <a:chOff x="2446020" y="2095499"/>
                  <a:chExt cx="514127" cy="450985"/>
                </a:xfrm>
              </p:grpSpPr>
              <p:grpSp>
                <p:nvGrpSpPr>
                  <p:cNvPr id="114" name="Agrupar 113">
                    <a:extLst>
                      <a:ext uri="{FF2B5EF4-FFF2-40B4-BE49-F238E27FC236}">
                        <a16:creationId xmlns:a16="http://schemas.microsoft.com/office/drawing/2014/main" id="{E25AFE76-1CAD-412E-922B-69A2509CECED}"/>
                      </a:ext>
                    </a:extLst>
                  </p:cNvPr>
                  <p:cNvGrpSpPr/>
                  <p:nvPr/>
                </p:nvGrpSpPr>
                <p:grpSpPr>
                  <a:xfrm>
                    <a:off x="2446020" y="2095499"/>
                    <a:ext cx="514127" cy="450985"/>
                    <a:chOff x="1393052" y="1155655"/>
                    <a:chExt cx="1567095" cy="1390830"/>
                  </a:xfrm>
                </p:grpSpPr>
                <p:sp>
                  <p:nvSpPr>
                    <p:cNvPr id="119" name="Retângulo 118">
                      <a:extLst>
                        <a:ext uri="{FF2B5EF4-FFF2-40B4-BE49-F238E27FC236}">
                          <a16:creationId xmlns:a16="http://schemas.microsoft.com/office/drawing/2014/main" id="{264DB5EA-48BF-4A60-AE0B-CBC5163C9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052" y="1155655"/>
                      <a:ext cx="1567095" cy="139083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20" name="Fluxograma: Mesclar 119">
                      <a:extLst>
                        <a:ext uri="{FF2B5EF4-FFF2-40B4-BE49-F238E27FC236}">
                          <a16:creationId xmlns:a16="http://schemas.microsoft.com/office/drawing/2014/main" id="{2DD1076F-2437-4022-8295-7103A72AE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3462" y="1268159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21" name="Fluxograma: Mesclar 120">
                      <a:extLst>
                        <a:ext uri="{FF2B5EF4-FFF2-40B4-BE49-F238E27FC236}">
                          <a16:creationId xmlns:a16="http://schemas.microsoft.com/office/drawing/2014/main" id="{257FC38F-7E70-4AEA-A251-67057E1FD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3011" y="1623122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22" name="Fluxograma: Mesclar 121">
                      <a:extLst>
                        <a:ext uri="{FF2B5EF4-FFF2-40B4-BE49-F238E27FC236}">
                          <a16:creationId xmlns:a16="http://schemas.microsoft.com/office/drawing/2014/main" id="{C6B17E30-2C39-4037-B47E-57C77B4B0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499" y="1347035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23" name="Fluxograma: Mesclar 122">
                      <a:extLst>
                        <a:ext uri="{FF2B5EF4-FFF2-40B4-BE49-F238E27FC236}">
                          <a16:creationId xmlns:a16="http://schemas.microsoft.com/office/drawing/2014/main" id="{DB9A4A5D-9BAA-4B1A-9CAB-287CF67BD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1280" y="1759795"/>
                      <a:ext cx="156664" cy="119848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</p:grpSp>
              <p:sp>
                <p:nvSpPr>
                  <p:cNvPr id="115" name="Fluxograma: Mesclar 114">
                    <a:extLst>
                      <a:ext uri="{FF2B5EF4-FFF2-40B4-BE49-F238E27FC236}">
                        <a16:creationId xmlns:a16="http://schemas.microsoft.com/office/drawing/2014/main" id="{BDA5D76C-6D29-4165-B276-B405DB5DBC8F}"/>
                      </a:ext>
                    </a:extLst>
                  </p:cNvPr>
                  <p:cNvSpPr/>
                  <p:nvPr/>
                </p:nvSpPr>
                <p:spPr>
                  <a:xfrm>
                    <a:off x="2815085" y="228437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16" name="Fluxograma: Mesclar 115">
                    <a:extLst>
                      <a:ext uri="{FF2B5EF4-FFF2-40B4-BE49-F238E27FC236}">
                        <a16:creationId xmlns:a16="http://schemas.microsoft.com/office/drawing/2014/main" id="{9A8CB7F2-638B-4FC3-8E13-0F9A422625C6}"/>
                      </a:ext>
                    </a:extLst>
                  </p:cNvPr>
                  <p:cNvSpPr/>
                  <p:nvPr/>
                </p:nvSpPr>
                <p:spPr>
                  <a:xfrm>
                    <a:off x="2838036" y="2464493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17" name="Fluxograma: Mesclar 116">
                    <a:extLst>
                      <a:ext uri="{FF2B5EF4-FFF2-40B4-BE49-F238E27FC236}">
                        <a16:creationId xmlns:a16="http://schemas.microsoft.com/office/drawing/2014/main" id="{A5A6CCCF-34E1-4BF8-B2F6-C26C601358DC}"/>
                      </a:ext>
                    </a:extLst>
                  </p:cNvPr>
                  <p:cNvSpPr/>
                  <p:nvPr/>
                </p:nvSpPr>
                <p:spPr>
                  <a:xfrm>
                    <a:off x="2818514" y="234604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18" name="Fluxograma: Mesclar 117">
                    <a:extLst>
                      <a:ext uri="{FF2B5EF4-FFF2-40B4-BE49-F238E27FC236}">
                        <a16:creationId xmlns:a16="http://schemas.microsoft.com/office/drawing/2014/main" id="{9EC816B1-5E96-472B-B687-D3E5040CD8E0}"/>
                      </a:ext>
                    </a:extLst>
                  </p:cNvPr>
                  <p:cNvSpPr/>
                  <p:nvPr/>
                </p:nvSpPr>
                <p:spPr>
                  <a:xfrm>
                    <a:off x="2604854" y="232099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</p:grpSp>
            <p:sp>
              <p:nvSpPr>
                <p:cNvPr id="111" name="Fluxograma: Mesclar 110">
                  <a:extLst>
                    <a:ext uri="{FF2B5EF4-FFF2-40B4-BE49-F238E27FC236}">
                      <a16:creationId xmlns:a16="http://schemas.microsoft.com/office/drawing/2014/main" id="{36BBE2E7-EE32-46F5-9561-97E755BC848B}"/>
                    </a:ext>
                  </a:extLst>
                </p:cNvPr>
                <p:cNvSpPr/>
                <p:nvPr/>
              </p:nvSpPr>
              <p:spPr>
                <a:xfrm>
                  <a:off x="2128542" y="1903657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12" name="Fluxograma: Mesclar 111">
                  <a:extLst>
                    <a:ext uri="{FF2B5EF4-FFF2-40B4-BE49-F238E27FC236}">
                      <a16:creationId xmlns:a16="http://schemas.microsoft.com/office/drawing/2014/main" id="{FD7A57FA-4D54-4719-AE07-884961BD6283}"/>
                    </a:ext>
                  </a:extLst>
                </p:cNvPr>
                <p:cNvSpPr/>
                <p:nvPr/>
              </p:nvSpPr>
              <p:spPr>
                <a:xfrm>
                  <a:off x="2280942" y="2056057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13" name="Fluxograma: Mesclar 112">
                  <a:extLst>
                    <a:ext uri="{FF2B5EF4-FFF2-40B4-BE49-F238E27FC236}">
                      <a16:creationId xmlns:a16="http://schemas.microsoft.com/office/drawing/2014/main" id="{90158135-FFF5-4A16-87B6-F5BD2FB4E334}"/>
                    </a:ext>
                  </a:extLst>
                </p:cNvPr>
                <p:cNvSpPr/>
                <p:nvPr/>
              </p:nvSpPr>
              <p:spPr>
                <a:xfrm>
                  <a:off x="2433342" y="2208457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</p:grpSp>
          <p:grpSp>
            <p:nvGrpSpPr>
              <p:cNvPr id="55" name="Agrupar 54">
                <a:extLst>
                  <a:ext uri="{FF2B5EF4-FFF2-40B4-BE49-F238E27FC236}">
                    <a16:creationId xmlns:a16="http://schemas.microsoft.com/office/drawing/2014/main" id="{3BD40171-DFF3-4B0F-BAD0-3F16FD46004A}"/>
                  </a:ext>
                </a:extLst>
              </p:cNvPr>
              <p:cNvGrpSpPr/>
              <p:nvPr/>
            </p:nvGrpSpPr>
            <p:grpSpPr>
              <a:xfrm>
                <a:off x="7908925" y="6350352"/>
                <a:ext cx="302359" cy="257733"/>
                <a:chOff x="2675500" y="1847747"/>
                <a:chExt cx="514127" cy="450985"/>
              </a:xfrm>
            </p:grpSpPr>
            <p:grpSp>
              <p:nvGrpSpPr>
                <p:cNvPr id="98" name="Agrupar 97">
                  <a:extLst>
                    <a:ext uri="{FF2B5EF4-FFF2-40B4-BE49-F238E27FC236}">
                      <a16:creationId xmlns:a16="http://schemas.microsoft.com/office/drawing/2014/main" id="{39B9108C-7754-4C4A-85C6-E8D5AA88CC56}"/>
                    </a:ext>
                  </a:extLst>
                </p:cNvPr>
                <p:cNvGrpSpPr/>
                <p:nvPr/>
              </p:nvGrpSpPr>
              <p:grpSpPr>
                <a:xfrm>
                  <a:off x="2675500" y="1847747"/>
                  <a:ext cx="514127" cy="450985"/>
                  <a:chOff x="2446020" y="2095499"/>
                  <a:chExt cx="514127" cy="450985"/>
                </a:xfrm>
              </p:grpSpPr>
              <p:grpSp>
                <p:nvGrpSpPr>
                  <p:cNvPr id="102" name="Agrupar 101">
                    <a:extLst>
                      <a:ext uri="{FF2B5EF4-FFF2-40B4-BE49-F238E27FC236}">
                        <a16:creationId xmlns:a16="http://schemas.microsoft.com/office/drawing/2014/main" id="{8C9803CB-D2C2-484D-A40D-21DA9C64369A}"/>
                      </a:ext>
                    </a:extLst>
                  </p:cNvPr>
                  <p:cNvGrpSpPr/>
                  <p:nvPr/>
                </p:nvGrpSpPr>
                <p:grpSpPr>
                  <a:xfrm>
                    <a:off x="2446020" y="2095499"/>
                    <a:ext cx="514127" cy="450985"/>
                    <a:chOff x="1393052" y="1155655"/>
                    <a:chExt cx="1567095" cy="1390830"/>
                  </a:xfrm>
                </p:grpSpPr>
                <p:sp>
                  <p:nvSpPr>
                    <p:cNvPr id="107" name="Retângulo 106">
                      <a:extLst>
                        <a:ext uri="{FF2B5EF4-FFF2-40B4-BE49-F238E27FC236}">
                          <a16:creationId xmlns:a16="http://schemas.microsoft.com/office/drawing/2014/main" id="{DF0EA0AE-258E-4113-965A-28687F8B9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052" y="1155655"/>
                      <a:ext cx="1567095" cy="139083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08" name="Fluxograma: Mesclar 107">
                      <a:extLst>
                        <a:ext uri="{FF2B5EF4-FFF2-40B4-BE49-F238E27FC236}">
                          <a16:creationId xmlns:a16="http://schemas.microsoft.com/office/drawing/2014/main" id="{CA2535E4-4625-4334-87D3-CF0D781A0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3462" y="1268159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109" name="Fluxograma: Mesclar 108">
                      <a:extLst>
                        <a:ext uri="{FF2B5EF4-FFF2-40B4-BE49-F238E27FC236}">
                          <a16:creationId xmlns:a16="http://schemas.microsoft.com/office/drawing/2014/main" id="{AE8E08F1-577A-427E-8F6B-E4C24089E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5615" y="1244073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</p:grpSp>
              <p:sp>
                <p:nvSpPr>
                  <p:cNvPr id="103" name="Fluxograma: Mesclar 102">
                    <a:extLst>
                      <a:ext uri="{FF2B5EF4-FFF2-40B4-BE49-F238E27FC236}">
                        <a16:creationId xmlns:a16="http://schemas.microsoft.com/office/drawing/2014/main" id="{837DFC0F-CADA-40B6-BF1A-4AF5EA760038}"/>
                      </a:ext>
                    </a:extLst>
                  </p:cNvPr>
                  <p:cNvSpPr/>
                  <p:nvPr/>
                </p:nvSpPr>
                <p:spPr>
                  <a:xfrm>
                    <a:off x="2838617" y="228875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04" name="Fluxograma: Mesclar 103">
                    <a:extLst>
                      <a:ext uri="{FF2B5EF4-FFF2-40B4-BE49-F238E27FC236}">
                        <a16:creationId xmlns:a16="http://schemas.microsoft.com/office/drawing/2014/main" id="{D048CC8B-33F7-46E0-BEDB-61A0C49DF317}"/>
                      </a:ext>
                    </a:extLst>
                  </p:cNvPr>
                  <p:cNvSpPr/>
                  <p:nvPr/>
                </p:nvSpPr>
                <p:spPr>
                  <a:xfrm>
                    <a:off x="2838036" y="2464493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05" name="Fluxograma: Mesclar 104">
                    <a:extLst>
                      <a:ext uri="{FF2B5EF4-FFF2-40B4-BE49-F238E27FC236}">
                        <a16:creationId xmlns:a16="http://schemas.microsoft.com/office/drawing/2014/main" id="{A60A801B-2019-4907-B8AA-3398FEE097C3}"/>
                      </a:ext>
                    </a:extLst>
                  </p:cNvPr>
                  <p:cNvSpPr/>
                  <p:nvPr/>
                </p:nvSpPr>
                <p:spPr>
                  <a:xfrm>
                    <a:off x="2503143" y="245620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106" name="Fluxograma: Mesclar 105">
                    <a:extLst>
                      <a:ext uri="{FF2B5EF4-FFF2-40B4-BE49-F238E27FC236}">
                        <a16:creationId xmlns:a16="http://schemas.microsoft.com/office/drawing/2014/main" id="{C3FFF587-CAC9-4320-938E-3242ACB13423}"/>
                      </a:ext>
                    </a:extLst>
                  </p:cNvPr>
                  <p:cNvSpPr/>
                  <p:nvPr/>
                </p:nvSpPr>
                <p:spPr>
                  <a:xfrm>
                    <a:off x="2678117" y="2287922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</p:grpSp>
            <p:sp>
              <p:nvSpPr>
                <p:cNvPr id="99" name="Fluxograma: Mesclar 98">
                  <a:extLst>
                    <a:ext uri="{FF2B5EF4-FFF2-40B4-BE49-F238E27FC236}">
                      <a16:creationId xmlns:a16="http://schemas.microsoft.com/office/drawing/2014/main" id="{CB8F4A38-DD91-4582-85BD-5844FACE8808}"/>
                    </a:ext>
                  </a:extLst>
                </p:cNvPr>
                <p:cNvSpPr/>
                <p:nvPr/>
              </p:nvSpPr>
              <p:spPr>
                <a:xfrm>
                  <a:off x="2896168" y="2177880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00" name="Fluxograma: Mesclar 99">
                  <a:extLst>
                    <a:ext uri="{FF2B5EF4-FFF2-40B4-BE49-F238E27FC236}">
                      <a16:creationId xmlns:a16="http://schemas.microsoft.com/office/drawing/2014/main" id="{C79D722C-F198-45F6-AFAC-4874BC1D2F1B}"/>
                    </a:ext>
                  </a:extLst>
                </p:cNvPr>
                <p:cNvSpPr/>
                <p:nvPr/>
              </p:nvSpPr>
              <p:spPr>
                <a:xfrm>
                  <a:off x="3090421" y="1891086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101" name="Fluxograma: Mesclar 100">
                  <a:extLst>
                    <a:ext uri="{FF2B5EF4-FFF2-40B4-BE49-F238E27FC236}">
                      <a16:creationId xmlns:a16="http://schemas.microsoft.com/office/drawing/2014/main" id="{F71A834A-38C3-42A1-A9E1-8F423F7CB6CD}"/>
                    </a:ext>
                  </a:extLst>
                </p:cNvPr>
                <p:cNvSpPr/>
                <p:nvPr/>
              </p:nvSpPr>
              <p:spPr>
                <a:xfrm>
                  <a:off x="2729218" y="2043642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</p:grp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D749A95A-1A9F-4247-84BA-BBEB20A0FBF9}"/>
                  </a:ext>
                </a:extLst>
              </p:cNvPr>
              <p:cNvSpPr txBox="1"/>
              <p:nvPr/>
            </p:nvSpPr>
            <p:spPr>
              <a:xfrm>
                <a:off x="6629138" y="6495086"/>
                <a:ext cx="41934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>
                    <a:latin typeface="TimesNewRomanPSMT"/>
                    <a:cs typeface="Aparajita" panose="020B0502040204020203" pitchFamily="18" charset="0"/>
                  </a:rPr>
                  <a:t>High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  <p:sp>
            <p:nvSpPr>
              <p:cNvPr id="81" name="CaixaDeTexto 80">
                <a:extLst>
                  <a:ext uri="{FF2B5EF4-FFF2-40B4-BE49-F238E27FC236}">
                    <a16:creationId xmlns:a16="http://schemas.microsoft.com/office/drawing/2014/main" id="{B9AA48CD-DFB8-41DE-A9CE-E55E81400970}"/>
                  </a:ext>
                </a:extLst>
              </p:cNvPr>
              <p:cNvSpPr txBox="1"/>
              <p:nvPr/>
            </p:nvSpPr>
            <p:spPr>
              <a:xfrm>
                <a:off x="7388338" y="6482442"/>
                <a:ext cx="4858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 err="1">
                    <a:latin typeface="TimesNewRomanPSMT"/>
                    <a:cs typeface="Aparajita" panose="020B0502040204020203" pitchFamily="18" charset="0"/>
                  </a:rPr>
                  <a:t>Random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  <p:sp>
            <p:nvSpPr>
              <p:cNvPr id="82" name="CaixaDeTexto 81">
                <a:extLst>
                  <a:ext uri="{FF2B5EF4-FFF2-40B4-BE49-F238E27FC236}">
                    <a16:creationId xmlns:a16="http://schemas.microsoft.com/office/drawing/2014/main" id="{932B5326-1D5B-4C30-895C-7F57B393E089}"/>
                  </a:ext>
                </a:extLst>
              </p:cNvPr>
              <p:cNvSpPr txBox="1"/>
              <p:nvPr/>
            </p:nvSpPr>
            <p:spPr>
              <a:xfrm>
                <a:off x="8045586" y="6491471"/>
                <a:ext cx="48585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 err="1">
                    <a:latin typeface="TimesNewRomanPSMT"/>
                    <a:cs typeface="Aparajita" panose="020B0502040204020203" pitchFamily="18" charset="0"/>
                  </a:rPr>
                  <a:t>Low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  <p:cxnSp>
            <p:nvCxnSpPr>
              <p:cNvPr id="83" name="Conector reto 82">
                <a:extLst>
                  <a:ext uri="{FF2B5EF4-FFF2-40B4-BE49-F238E27FC236}">
                    <a16:creationId xmlns:a16="http://schemas.microsoft.com/office/drawing/2014/main" id="{F6FFD8AD-29C0-4B60-842A-6333AEEE4C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9700" y="5556563"/>
                <a:ext cx="988" cy="556747"/>
              </a:xfrm>
              <a:prstGeom prst="lin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4" name="Conector reto 83">
                <a:extLst>
                  <a:ext uri="{FF2B5EF4-FFF2-40B4-BE49-F238E27FC236}">
                    <a16:creationId xmlns:a16="http://schemas.microsoft.com/office/drawing/2014/main" id="{E244508E-10CB-437D-AEC2-B2BABB4BC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553" y="5295080"/>
                <a:ext cx="7984" cy="849187"/>
              </a:xfrm>
              <a:prstGeom prst="lin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25D41A98-F68C-4275-AC55-C7BABA9C1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535" y="5324303"/>
                <a:ext cx="7725" cy="539474"/>
              </a:xfrm>
              <a:prstGeom prst="lin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D87E40A9-A6E7-4260-8A0E-1578D11548B8}"/>
                  </a:ext>
                </a:extLst>
              </p:cNvPr>
              <p:cNvGrpSpPr/>
              <p:nvPr/>
            </p:nvGrpSpPr>
            <p:grpSpPr>
              <a:xfrm>
                <a:off x="7914429" y="5498865"/>
                <a:ext cx="296855" cy="242235"/>
                <a:chOff x="7914429" y="5498865"/>
                <a:chExt cx="296855" cy="242235"/>
              </a:xfrm>
            </p:grpSpPr>
            <p:sp>
              <p:nvSpPr>
                <p:cNvPr id="96" name="Retângulo 95">
                  <a:extLst>
                    <a:ext uri="{FF2B5EF4-FFF2-40B4-BE49-F238E27FC236}">
                      <a16:creationId xmlns:a16="http://schemas.microsoft.com/office/drawing/2014/main" id="{50FC67F6-FFD2-42A7-83A7-62AB8FB91C07}"/>
                    </a:ext>
                  </a:extLst>
                </p:cNvPr>
                <p:cNvSpPr/>
                <p:nvPr/>
              </p:nvSpPr>
              <p:spPr>
                <a:xfrm>
                  <a:off x="7914429" y="5498865"/>
                  <a:ext cx="296855" cy="242235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cxnSp>
              <p:nvCxnSpPr>
                <p:cNvPr id="97" name="Conector reto 96">
                  <a:extLst>
                    <a:ext uri="{FF2B5EF4-FFF2-40B4-BE49-F238E27FC236}">
                      <a16:creationId xmlns:a16="http://schemas.microsoft.com/office/drawing/2014/main" id="{0A18B35A-8CE5-427B-A61A-146851985089}"/>
                    </a:ext>
                  </a:extLst>
                </p:cNvPr>
                <p:cNvCxnSpPr>
                  <a:cxnSpLocks/>
                  <a:stCxn id="96" idx="3"/>
                  <a:endCxn id="96" idx="1"/>
                </p:cNvCxnSpPr>
                <p:nvPr/>
              </p:nvCxnSpPr>
              <p:spPr>
                <a:xfrm flipH="1">
                  <a:off x="7914429" y="5619983"/>
                  <a:ext cx="296855" cy="0"/>
                </a:xfrm>
                <a:prstGeom prst="lin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87" name="Agrupar 86">
                <a:extLst>
                  <a:ext uri="{FF2B5EF4-FFF2-40B4-BE49-F238E27FC236}">
                    <a16:creationId xmlns:a16="http://schemas.microsoft.com/office/drawing/2014/main" id="{C9C35364-22F6-4E31-9FA0-9527EB493F9B}"/>
                  </a:ext>
                </a:extLst>
              </p:cNvPr>
              <p:cNvGrpSpPr/>
              <p:nvPr/>
            </p:nvGrpSpPr>
            <p:grpSpPr>
              <a:xfrm>
                <a:off x="7189392" y="5606096"/>
                <a:ext cx="296855" cy="242235"/>
                <a:chOff x="7914429" y="5498865"/>
                <a:chExt cx="296855" cy="242235"/>
              </a:xfrm>
            </p:grpSpPr>
            <p:sp>
              <p:nvSpPr>
                <p:cNvPr id="94" name="Retângulo 93">
                  <a:extLst>
                    <a:ext uri="{FF2B5EF4-FFF2-40B4-BE49-F238E27FC236}">
                      <a16:creationId xmlns:a16="http://schemas.microsoft.com/office/drawing/2014/main" id="{AC1F0BB1-9589-445D-A54F-EC04865AA41F}"/>
                    </a:ext>
                  </a:extLst>
                </p:cNvPr>
                <p:cNvSpPr/>
                <p:nvPr/>
              </p:nvSpPr>
              <p:spPr>
                <a:xfrm>
                  <a:off x="7914429" y="5498865"/>
                  <a:ext cx="296855" cy="242235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cxnSp>
              <p:nvCxnSpPr>
                <p:cNvPr id="95" name="Conector reto 94">
                  <a:extLst>
                    <a:ext uri="{FF2B5EF4-FFF2-40B4-BE49-F238E27FC236}">
                      <a16:creationId xmlns:a16="http://schemas.microsoft.com/office/drawing/2014/main" id="{BDC33646-B654-40DC-874F-5DBEC12CD798}"/>
                    </a:ext>
                  </a:extLst>
                </p:cNvPr>
                <p:cNvCxnSpPr>
                  <a:cxnSpLocks/>
                  <a:stCxn id="94" idx="3"/>
                  <a:endCxn id="94" idx="1"/>
                </p:cNvCxnSpPr>
                <p:nvPr/>
              </p:nvCxnSpPr>
              <p:spPr>
                <a:xfrm flipH="1">
                  <a:off x="7914429" y="5619983"/>
                  <a:ext cx="296855" cy="0"/>
                </a:xfrm>
                <a:prstGeom prst="lin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8E6BE2AD-1BC8-47E9-B502-24CABF871B86}"/>
                  </a:ext>
                </a:extLst>
              </p:cNvPr>
              <p:cNvGrpSpPr/>
              <p:nvPr/>
            </p:nvGrpSpPr>
            <p:grpSpPr>
              <a:xfrm>
                <a:off x="6447006" y="5764376"/>
                <a:ext cx="296855" cy="242235"/>
                <a:chOff x="7914429" y="5498865"/>
                <a:chExt cx="296855" cy="242235"/>
              </a:xfrm>
            </p:grpSpPr>
            <p:sp>
              <p:nvSpPr>
                <p:cNvPr id="92" name="Retângulo 91">
                  <a:extLst>
                    <a:ext uri="{FF2B5EF4-FFF2-40B4-BE49-F238E27FC236}">
                      <a16:creationId xmlns:a16="http://schemas.microsoft.com/office/drawing/2014/main" id="{F917015F-87B2-494A-8EB9-93D4F588C0B4}"/>
                    </a:ext>
                  </a:extLst>
                </p:cNvPr>
                <p:cNvSpPr/>
                <p:nvPr/>
              </p:nvSpPr>
              <p:spPr>
                <a:xfrm>
                  <a:off x="7914429" y="5498865"/>
                  <a:ext cx="296855" cy="242235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cxnSp>
              <p:nvCxnSpPr>
                <p:cNvPr id="93" name="Conector reto 92">
                  <a:extLst>
                    <a:ext uri="{FF2B5EF4-FFF2-40B4-BE49-F238E27FC236}">
                      <a16:creationId xmlns:a16="http://schemas.microsoft.com/office/drawing/2014/main" id="{4B069455-6D70-4D5A-A274-04A566BE6A45}"/>
                    </a:ext>
                  </a:extLst>
                </p:cNvPr>
                <p:cNvCxnSpPr>
                  <a:cxnSpLocks/>
                  <a:stCxn id="92" idx="3"/>
                  <a:endCxn id="92" idx="1"/>
                </p:cNvCxnSpPr>
                <p:nvPr/>
              </p:nvCxnSpPr>
              <p:spPr>
                <a:xfrm flipH="1">
                  <a:off x="7914429" y="5619983"/>
                  <a:ext cx="296855" cy="0"/>
                </a:xfrm>
                <a:prstGeom prst="lin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FEF4C3DB-AB14-4834-962F-31322A92E1D5}"/>
                  </a:ext>
                </a:extLst>
              </p:cNvPr>
              <p:cNvSpPr/>
              <p:nvPr/>
            </p:nvSpPr>
            <p:spPr>
              <a:xfrm>
                <a:off x="8030953" y="518975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solidFill>
                    <a:schemeClr val="bg1"/>
                  </a:solidFill>
                  <a:latin typeface="TimesNewRomanPSMT"/>
                </a:endParaRPr>
              </a:p>
            </p:txBody>
          </p: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2B6D645B-31EB-46D0-ADBC-19072EAEE38A}"/>
                  </a:ext>
                </a:extLst>
              </p:cNvPr>
              <p:cNvSpPr/>
              <p:nvPr/>
            </p:nvSpPr>
            <p:spPr>
              <a:xfrm>
                <a:off x="7319494" y="616665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solidFill>
                    <a:schemeClr val="bg1"/>
                  </a:solidFill>
                  <a:latin typeface="TimesNewRomanPSMT"/>
                </a:endParaRPr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E893E770-FAD2-4A8E-8F1E-711613921D06}"/>
                  </a:ext>
                </a:extLst>
              </p:cNvPr>
              <p:cNvSpPr/>
              <p:nvPr/>
            </p:nvSpPr>
            <p:spPr>
              <a:xfrm>
                <a:off x="6577828" y="547959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solidFill>
                    <a:schemeClr val="bg1"/>
                  </a:solidFill>
                  <a:latin typeface="TimesNewRomanPSMT"/>
                </a:endParaRPr>
              </a:p>
            </p:txBody>
          </p:sp>
        </p:grpSp>
      </p:grp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963404F0-3CDD-40D3-A6F6-30FE4D388145}"/>
              </a:ext>
            </a:extLst>
          </p:cNvPr>
          <p:cNvSpPr txBox="1"/>
          <p:nvPr/>
        </p:nvSpPr>
        <p:spPr>
          <a:xfrm>
            <a:off x="895877" y="1622162"/>
            <a:ext cx="182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TimesNewRomanPSMT"/>
              </a:rPr>
              <a:t>Hypothesis</a:t>
            </a:r>
            <a:r>
              <a:rPr lang="pt-BR" sz="2400" b="1" dirty="0">
                <a:latin typeface="TimesNewRomanPSMT"/>
              </a:rPr>
              <a:t>:</a:t>
            </a: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65E2D8BF-C88A-49AD-A1F4-FF252BEEE456}"/>
              </a:ext>
            </a:extLst>
          </p:cNvPr>
          <p:cNvSpPr/>
          <p:nvPr/>
        </p:nvSpPr>
        <p:spPr>
          <a:xfrm>
            <a:off x="180883" y="2061845"/>
            <a:ext cx="3327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Patch </a:t>
            </a:r>
            <a:r>
              <a:rPr lang="pt-BR" dirty="0" err="1">
                <a:latin typeface="TimesNewRomanPSMT"/>
              </a:rPr>
              <a:t>size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enhances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black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lion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tamarins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seed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shadows</a:t>
            </a:r>
            <a:r>
              <a:rPr lang="pt-BR" dirty="0">
                <a:latin typeface="TimesNewRomanPSMT"/>
              </a:rPr>
              <a:t> (SDD)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61736FB4-3F71-4C1D-94F9-23E94D44FD81}"/>
              </a:ext>
            </a:extLst>
          </p:cNvPr>
          <p:cNvSpPr txBox="1"/>
          <p:nvPr/>
        </p:nvSpPr>
        <p:spPr>
          <a:xfrm>
            <a:off x="5110303" y="1623344"/>
            <a:ext cx="172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TimesNewRomanPSMT"/>
              </a:rPr>
              <a:t>Hypothesis</a:t>
            </a:r>
            <a:r>
              <a:rPr lang="pt-BR" sz="2400" b="1" dirty="0">
                <a:latin typeface="TimesNewRomanPSMT"/>
              </a:rPr>
              <a:t>:</a:t>
            </a:r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9C1E0FC1-63C8-4FD5-9215-975557EEBF7F}"/>
              </a:ext>
            </a:extLst>
          </p:cNvPr>
          <p:cNvSpPr/>
          <p:nvPr/>
        </p:nvSpPr>
        <p:spPr>
          <a:xfrm>
            <a:off x="3959178" y="2033064"/>
            <a:ext cx="3645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Linear patch shapes </a:t>
            </a:r>
            <a:r>
              <a:rPr lang="pt-BR" dirty="0" err="1">
                <a:latin typeface="TimesNewRomanPSMT"/>
              </a:rPr>
              <a:t>enhance</a:t>
            </a:r>
            <a:r>
              <a:rPr lang="pt-BR" dirty="0">
                <a:latin typeface="TimesNewRomanPSMT"/>
              </a:rPr>
              <a:t> SDD, </a:t>
            </a:r>
            <a:r>
              <a:rPr lang="pt-BR" dirty="0" err="1">
                <a:latin typeface="TimesNewRomanPSMT"/>
              </a:rPr>
              <a:t>but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enhances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seed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aggregation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levels</a:t>
            </a:r>
            <a:r>
              <a:rPr lang="pt-BR" dirty="0">
                <a:latin typeface="TimesNewRomanPSMT"/>
              </a:rPr>
              <a:t> (negative </a:t>
            </a:r>
            <a:r>
              <a:rPr lang="pt-BR" dirty="0" err="1">
                <a:latin typeface="TimesNewRomanPSMT"/>
              </a:rPr>
              <a:t>effect</a:t>
            </a:r>
            <a:r>
              <a:rPr lang="pt-BR" dirty="0">
                <a:latin typeface="TimesNewRomanPSMT"/>
              </a:rPr>
              <a:t>)</a:t>
            </a: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C8B802AF-D53F-41E6-BA38-52616C0038E5}"/>
              </a:ext>
            </a:extLst>
          </p:cNvPr>
          <p:cNvSpPr txBox="1"/>
          <p:nvPr/>
        </p:nvSpPr>
        <p:spPr>
          <a:xfrm>
            <a:off x="9077343" y="1727719"/>
            <a:ext cx="172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TimesNewRomanPSMT"/>
              </a:rPr>
              <a:t>Hypothesis</a:t>
            </a:r>
            <a:r>
              <a:rPr lang="pt-BR" sz="2400" b="1" dirty="0">
                <a:latin typeface="TimesNewRomanPSMT"/>
              </a:rPr>
              <a:t>:</a:t>
            </a:r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0BA4F33A-736E-459E-9FEC-8B0337EE5269}"/>
              </a:ext>
            </a:extLst>
          </p:cNvPr>
          <p:cNvSpPr/>
          <p:nvPr/>
        </p:nvSpPr>
        <p:spPr>
          <a:xfrm>
            <a:off x="8248904" y="2124946"/>
            <a:ext cx="3417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High </a:t>
            </a:r>
            <a:r>
              <a:rPr lang="pt-BR" dirty="0" err="1">
                <a:latin typeface="TimesNewRomanPSMT"/>
              </a:rPr>
              <a:t>resource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aggregation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results</a:t>
            </a:r>
            <a:r>
              <a:rPr lang="pt-BR" dirty="0">
                <a:latin typeface="TimesNewRomanPSMT"/>
              </a:rPr>
              <a:t> in </a:t>
            </a:r>
            <a:r>
              <a:rPr lang="pt-BR" dirty="0" err="1">
                <a:latin typeface="TimesNewRomanPSMT"/>
              </a:rPr>
              <a:t>smaller</a:t>
            </a:r>
            <a:r>
              <a:rPr lang="pt-BR" dirty="0">
                <a:latin typeface="TimesNewRomanPSMT"/>
              </a:rPr>
              <a:t> SDD</a:t>
            </a:r>
          </a:p>
        </p:txBody>
      </p:sp>
    </p:spTree>
    <p:extLst>
      <p:ext uri="{BB962C8B-B14F-4D97-AF65-F5344CB8AC3E}">
        <p14:creationId xmlns:p14="http://schemas.microsoft.com/office/powerpoint/2010/main" val="283164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27</a:t>
            </a:fld>
            <a:endParaRPr lang="pt-BR"/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E769267C-11F7-4191-A6CB-48D78A688A96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17343809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m 147">
            <a:extLst>
              <a:ext uri="{FF2B5EF4-FFF2-40B4-BE49-F238E27FC236}">
                <a16:creationId xmlns:a16="http://schemas.microsoft.com/office/drawing/2014/main" id="{1D2B41D4-B103-4B87-8EFC-CAC81EC0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2" y="700337"/>
            <a:ext cx="11252948" cy="6053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C6B159E9-BEA9-4C74-91A0-9842D69B8426}"/>
              </a:ext>
            </a:extLst>
          </p:cNvPr>
          <p:cNvSpPr txBox="1"/>
          <p:nvPr/>
        </p:nvSpPr>
        <p:spPr>
          <a:xfrm>
            <a:off x="6389685" y="117970"/>
            <a:ext cx="4271829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Mayara &amp; Ronald ABM (2020)</a:t>
            </a:r>
          </a:p>
        </p:txBody>
      </p:sp>
    </p:spTree>
    <p:extLst>
      <p:ext uri="{BB962C8B-B14F-4D97-AF65-F5344CB8AC3E}">
        <p14:creationId xmlns:p14="http://schemas.microsoft.com/office/powerpoint/2010/main" val="288276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m 147">
            <a:extLst>
              <a:ext uri="{FF2B5EF4-FFF2-40B4-BE49-F238E27FC236}">
                <a16:creationId xmlns:a16="http://schemas.microsoft.com/office/drawing/2014/main" id="{1D2B41D4-B103-4B87-8EFC-CAC81EC0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2" y="700337"/>
            <a:ext cx="11252948" cy="6053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C6B159E9-BEA9-4C74-91A0-9842D69B8426}"/>
              </a:ext>
            </a:extLst>
          </p:cNvPr>
          <p:cNvSpPr txBox="1"/>
          <p:nvPr/>
        </p:nvSpPr>
        <p:spPr>
          <a:xfrm>
            <a:off x="6389685" y="117970"/>
            <a:ext cx="4271829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Mayara &amp; Ronald ABM (2020)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DCA9208C-DE93-455B-B8E7-4F79FDC3534E}"/>
              </a:ext>
            </a:extLst>
          </p:cNvPr>
          <p:cNvSpPr txBox="1"/>
          <p:nvPr/>
        </p:nvSpPr>
        <p:spPr>
          <a:xfrm>
            <a:off x="7905332" y="2480553"/>
            <a:ext cx="2337894" cy="1602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SDD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sz="2800" i="0" dirty="0"/>
          </a:p>
          <a:p>
            <a:r>
              <a:rPr lang="pt-BR" i="0" dirty="0"/>
              <a:t>4)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/>
          </a:p>
        </p:txBody>
      </p:sp>
    </p:spTree>
    <p:extLst>
      <p:ext uri="{BB962C8B-B14F-4D97-AF65-F5344CB8AC3E}">
        <p14:creationId xmlns:p14="http://schemas.microsoft.com/office/powerpoint/2010/main" val="31631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>
            <a:extLst>
              <a:ext uri="{FF2B5EF4-FFF2-40B4-BE49-F238E27FC236}">
                <a16:creationId xmlns:a16="http://schemas.microsoft.com/office/drawing/2014/main" id="{F4DF389B-69AB-44C7-B4CC-B123F2209A30}"/>
              </a:ext>
            </a:extLst>
          </p:cNvPr>
          <p:cNvSpPr txBox="1"/>
          <p:nvPr/>
        </p:nvSpPr>
        <p:spPr>
          <a:xfrm>
            <a:off x="0" y="6498516"/>
            <a:ext cx="153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TimesNewRomanPSMT"/>
              </a:rPr>
              <a:t>Gardner et al 2019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C53BB1C-1EF5-460C-9706-30E54F40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5282"/>
            <a:ext cx="8321262" cy="202793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7EB3FBD-A5F1-4C2A-86D3-7107B052ADA4}"/>
              </a:ext>
            </a:extLst>
          </p:cNvPr>
          <p:cNvSpPr txBox="1"/>
          <p:nvPr/>
        </p:nvSpPr>
        <p:spPr>
          <a:xfrm>
            <a:off x="149668" y="3202395"/>
            <a:ext cx="5911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1 </a:t>
            </a:r>
            <a:r>
              <a:rPr lang="pt-BR" sz="1600" dirty="0" err="1">
                <a:latin typeface="TimesNewRomanPSMT"/>
              </a:rPr>
              <a:t>Defaunation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forest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regeneration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by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b="1" dirty="0" err="1">
                <a:latin typeface="TimesNewRomanPSMT"/>
              </a:rPr>
              <a:t>taxonomic</a:t>
            </a:r>
            <a:r>
              <a:rPr lang="pt-BR" sz="1600" b="1" dirty="0">
                <a:latin typeface="TimesNewRomanPSMT"/>
              </a:rPr>
              <a:t> </a:t>
            </a:r>
            <a:r>
              <a:rPr lang="pt-BR" sz="1600" b="1" dirty="0" err="1">
                <a:latin typeface="TimesNewRomanPSMT"/>
              </a:rPr>
              <a:t>group</a:t>
            </a:r>
            <a:endParaRPr lang="pt-BR" sz="1600" b="1" dirty="0">
              <a:latin typeface="TimesNewRomanPSMT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0EE445-6BBC-48E8-B271-ADB37511A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8089"/>
            <a:ext cx="8754099" cy="2007547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EEF48689-EA95-40B5-82DD-7C5B16F55754}"/>
              </a:ext>
            </a:extLst>
          </p:cNvPr>
          <p:cNvSpPr txBox="1"/>
          <p:nvPr/>
        </p:nvSpPr>
        <p:spPr>
          <a:xfrm>
            <a:off x="149668" y="5765636"/>
            <a:ext cx="6049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2 </a:t>
            </a:r>
            <a:r>
              <a:rPr lang="pt-BR" sz="1600" dirty="0" err="1">
                <a:latin typeface="TimesNewRomanPSMT"/>
              </a:rPr>
              <a:t>Defaunation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forest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regeneration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by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b="1" dirty="0" err="1">
                <a:latin typeface="TimesNewRomanPSMT"/>
              </a:rPr>
              <a:t>disperal</a:t>
            </a:r>
            <a:r>
              <a:rPr lang="pt-BR" sz="1600" b="1" dirty="0">
                <a:latin typeface="TimesNewRomanPSMT"/>
              </a:rPr>
              <a:t> </a:t>
            </a:r>
            <a:r>
              <a:rPr lang="pt-BR" sz="1600" b="1" dirty="0" err="1">
                <a:latin typeface="TimesNewRomanPSMT"/>
              </a:rPr>
              <a:t>syndrome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E11A42A-B0E9-40BC-8CB2-76F2F13DC34E}"/>
              </a:ext>
            </a:extLst>
          </p:cNvPr>
          <p:cNvSpPr txBox="1"/>
          <p:nvPr/>
        </p:nvSpPr>
        <p:spPr>
          <a:xfrm>
            <a:off x="8610600" y="2392025"/>
            <a:ext cx="3315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TimesNewRomanPSMT"/>
              </a:rPr>
              <a:t>Mainly</a:t>
            </a:r>
            <a:r>
              <a:rPr lang="pt-BR" sz="2000" dirty="0">
                <a:latin typeface="TimesNewRomanPSMT"/>
              </a:rPr>
              <a:t> </a:t>
            </a:r>
            <a:r>
              <a:rPr lang="pt-BR" sz="2000" dirty="0" err="1">
                <a:latin typeface="TimesNewRomanPSMT"/>
              </a:rPr>
              <a:t>by</a:t>
            </a:r>
            <a:r>
              <a:rPr lang="pt-BR" sz="2000" dirty="0">
                <a:latin typeface="TimesNewRomanPSMT"/>
              </a:rPr>
              <a:t> </a:t>
            </a:r>
            <a:r>
              <a:rPr lang="pt-BR" sz="2000" dirty="0" err="1">
                <a:latin typeface="TimesNewRomanPSMT"/>
              </a:rPr>
              <a:t>endozoochory</a:t>
            </a:r>
            <a:endParaRPr lang="pt-BR" sz="2000" dirty="0">
              <a:latin typeface="TimesNewRomanPSMT"/>
            </a:endParaRPr>
          </a:p>
          <a:p>
            <a:pPr algn="ctr"/>
            <a:endParaRPr lang="pt-BR" sz="2000" dirty="0">
              <a:latin typeface="TimesNewRomanPSMT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599827-21DF-4496-A760-28F62FDF257E}"/>
              </a:ext>
            </a:extLst>
          </p:cNvPr>
          <p:cNvSpPr txBox="1"/>
          <p:nvPr/>
        </p:nvSpPr>
        <p:spPr>
          <a:xfrm>
            <a:off x="8557828" y="754180"/>
            <a:ext cx="3315768" cy="1039839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Primates</a:t>
            </a:r>
            <a:r>
              <a:rPr lang="pt-BR" sz="2400" dirty="0"/>
              <a:t> are importante </a:t>
            </a:r>
            <a:r>
              <a:rPr lang="pt-BR" sz="2400" dirty="0" err="1"/>
              <a:t>seed</a:t>
            </a:r>
            <a:r>
              <a:rPr lang="pt-BR" sz="2400" dirty="0"/>
              <a:t> </a:t>
            </a:r>
            <a:r>
              <a:rPr lang="pt-BR" sz="2400" dirty="0" err="1"/>
              <a:t>dispersers</a:t>
            </a:r>
            <a:endParaRPr lang="pt-BR" sz="24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B8401-1621-497F-9876-7E5AADC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3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B620AC-26B4-4420-B8A6-542DBB042587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F3D0696-5D9C-4D5C-9D5A-AEF0B2215ACD}"/>
              </a:ext>
            </a:extLst>
          </p:cNvPr>
          <p:cNvSpPr txBox="1"/>
          <p:nvPr/>
        </p:nvSpPr>
        <p:spPr>
          <a:xfrm>
            <a:off x="8541698" y="3001067"/>
            <a:ext cx="3261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 err="1">
                <a:latin typeface="TimesNewRomanPSMT"/>
              </a:rPr>
              <a:t>What</a:t>
            </a:r>
            <a:r>
              <a:rPr lang="pt-BR" sz="1800" b="1" dirty="0">
                <a:latin typeface="TimesNewRomanPSMT"/>
              </a:rPr>
              <a:t> make </a:t>
            </a:r>
            <a:r>
              <a:rPr lang="pt-BR" sz="1800" b="1" dirty="0" err="1">
                <a:latin typeface="TimesNewRomanPSMT"/>
              </a:rPr>
              <a:t>them</a:t>
            </a:r>
            <a:r>
              <a:rPr lang="pt-BR" sz="1800" b="1" dirty="0">
                <a:latin typeface="TimesNewRomanPSMT"/>
              </a:rPr>
              <a:t> </a:t>
            </a:r>
            <a:r>
              <a:rPr lang="pt-BR" sz="1800" b="1" dirty="0" err="1">
                <a:latin typeface="TimesNewRomanPSMT"/>
              </a:rPr>
              <a:t>so</a:t>
            </a:r>
            <a:r>
              <a:rPr lang="pt-BR" sz="1800" b="1" dirty="0">
                <a:latin typeface="TimesNewRomanPSMT"/>
              </a:rPr>
              <a:t> importante </a:t>
            </a:r>
            <a:r>
              <a:rPr lang="pt-BR" sz="1800" b="1" dirty="0" err="1">
                <a:latin typeface="TimesNewRomanPSMT"/>
              </a:rPr>
              <a:t>nad</a:t>
            </a:r>
            <a:r>
              <a:rPr lang="pt-BR" sz="1800" b="1" dirty="0">
                <a:latin typeface="TimesNewRomanPSMT"/>
              </a:rPr>
              <a:t> </a:t>
            </a:r>
            <a:r>
              <a:rPr lang="pt-BR" sz="1800" b="1" dirty="0" err="1">
                <a:latin typeface="TimesNewRomanPSMT"/>
              </a:rPr>
              <a:t>effectiv</a:t>
            </a:r>
            <a:r>
              <a:rPr lang="pt-BR" b="1" dirty="0" err="1">
                <a:latin typeface="TimesNewRomanPSMT"/>
              </a:rPr>
              <a:t>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to</a:t>
            </a:r>
            <a:r>
              <a:rPr lang="pt-BR" b="1" dirty="0">
                <a:latin typeface="TimesNewRomanPSMT"/>
              </a:rPr>
              <a:t> tropical </a:t>
            </a:r>
            <a:r>
              <a:rPr lang="pt-BR" b="1" dirty="0" err="1">
                <a:latin typeface="TimesNewRomanPSMT"/>
              </a:rPr>
              <a:t>forest</a:t>
            </a:r>
            <a:r>
              <a:rPr lang="pt-BR" b="1" dirty="0">
                <a:latin typeface="TimesNewRomanPSMT"/>
              </a:rPr>
              <a:t> dynamics?</a:t>
            </a:r>
            <a:endParaRPr lang="pt-BR" sz="1800" b="1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914330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30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3EE991-F33D-41E3-BADB-A05BD318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944"/>
            <a:ext cx="12192000" cy="50401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2DE9EF6-EAE7-4DB3-A4CE-328591F2CC4C}"/>
              </a:ext>
            </a:extLst>
          </p:cNvPr>
          <p:cNvSpPr txBox="1"/>
          <p:nvPr/>
        </p:nvSpPr>
        <p:spPr>
          <a:xfrm>
            <a:off x="7537616" y="134265"/>
            <a:ext cx="2450768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</a:t>
            </a:r>
          </a:p>
        </p:txBody>
      </p:sp>
    </p:spTree>
    <p:extLst>
      <p:ext uri="{BB962C8B-B14F-4D97-AF65-F5344CB8AC3E}">
        <p14:creationId xmlns:p14="http://schemas.microsoft.com/office/powerpoint/2010/main" val="367669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31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3EE991-F33D-41E3-BADB-A05BD318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944"/>
            <a:ext cx="12192000" cy="504011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79D5338-16D0-43F8-845E-C6CC629C2EBD}"/>
              </a:ext>
            </a:extLst>
          </p:cNvPr>
          <p:cNvSpPr/>
          <p:nvPr/>
        </p:nvSpPr>
        <p:spPr>
          <a:xfrm>
            <a:off x="0" y="0"/>
            <a:ext cx="12192000" cy="682738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313E92-51CD-47AF-9FD0-E85F85EAB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9" y="1053613"/>
            <a:ext cx="4067175" cy="40195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5659CA-4DFF-432F-BD1D-70CA360DCBEA}"/>
              </a:ext>
            </a:extLst>
          </p:cNvPr>
          <p:cNvSpPr txBox="1"/>
          <p:nvPr/>
        </p:nvSpPr>
        <p:spPr>
          <a:xfrm>
            <a:off x="9506946" y="117970"/>
            <a:ext cx="2450768" cy="42996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</a:t>
            </a:r>
          </a:p>
        </p:txBody>
      </p:sp>
    </p:spTree>
    <p:extLst>
      <p:ext uri="{BB962C8B-B14F-4D97-AF65-F5344CB8AC3E}">
        <p14:creationId xmlns:p14="http://schemas.microsoft.com/office/powerpoint/2010/main" val="166039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32</a:t>
            </a:fld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7F803A6-7689-4A34-9F59-3A801580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41" y="0"/>
            <a:ext cx="772491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004CB7-9E9D-4150-A1C4-84CFBA763003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  <a:br>
              <a:rPr lang="pt-BR" dirty="0"/>
            </a:br>
            <a:r>
              <a:rPr lang="pt-BR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541991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33</a:t>
            </a:fld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7F803A6-7689-4A34-9F59-3A801580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41" y="0"/>
            <a:ext cx="772491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004CB7-9E9D-4150-A1C4-84CFBA763003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  <a:br>
              <a:rPr lang="pt-BR" dirty="0"/>
            </a:br>
            <a:r>
              <a:rPr lang="pt-BR" dirty="0"/>
              <a:t>Flowchart</a:t>
            </a: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971AB36C-63A7-4EB6-97A3-C5BE2C2F013F}"/>
              </a:ext>
            </a:extLst>
          </p:cNvPr>
          <p:cNvSpPr/>
          <p:nvPr/>
        </p:nvSpPr>
        <p:spPr>
          <a:xfrm>
            <a:off x="1991360" y="3586021"/>
            <a:ext cx="8077200" cy="590931"/>
          </a:xfrm>
          <a:custGeom>
            <a:avLst/>
            <a:gdLst>
              <a:gd name="connsiteX0" fmla="*/ 98490 w 8077200"/>
              <a:gd name="connsiteY0" fmla="*/ 0 h 590931"/>
              <a:gd name="connsiteX1" fmla="*/ 429037 w 8077200"/>
              <a:gd name="connsiteY1" fmla="*/ 0 h 590931"/>
              <a:gd name="connsiteX2" fmla="*/ 998944 w 8077200"/>
              <a:gd name="connsiteY2" fmla="*/ 0 h 590931"/>
              <a:gd name="connsiteX3" fmla="*/ 1489065 w 8077200"/>
              <a:gd name="connsiteY3" fmla="*/ 0 h 590931"/>
              <a:gd name="connsiteX4" fmla="*/ 1899399 w 8077200"/>
              <a:gd name="connsiteY4" fmla="*/ 0 h 590931"/>
              <a:gd name="connsiteX5" fmla="*/ 2389520 w 8077200"/>
              <a:gd name="connsiteY5" fmla="*/ 0 h 590931"/>
              <a:gd name="connsiteX6" fmla="*/ 2799853 w 8077200"/>
              <a:gd name="connsiteY6" fmla="*/ 0 h 590931"/>
              <a:gd name="connsiteX7" fmla="*/ 3529335 w 8077200"/>
              <a:gd name="connsiteY7" fmla="*/ 0 h 590931"/>
              <a:gd name="connsiteX8" fmla="*/ 4099243 w 8077200"/>
              <a:gd name="connsiteY8" fmla="*/ 0 h 590931"/>
              <a:gd name="connsiteX9" fmla="*/ 4589364 w 8077200"/>
              <a:gd name="connsiteY9" fmla="*/ 0 h 590931"/>
              <a:gd name="connsiteX10" fmla="*/ 5159272 w 8077200"/>
              <a:gd name="connsiteY10" fmla="*/ 0 h 590931"/>
              <a:gd name="connsiteX11" fmla="*/ 5888754 w 8077200"/>
              <a:gd name="connsiteY11" fmla="*/ 0 h 590931"/>
              <a:gd name="connsiteX12" fmla="*/ 6378875 w 8077200"/>
              <a:gd name="connsiteY12" fmla="*/ 0 h 590931"/>
              <a:gd name="connsiteX13" fmla="*/ 6868995 w 8077200"/>
              <a:gd name="connsiteY13" fmla="*/ 0 h 590931"/>
              <a:gd name="connsiteX14" fmla="*/ 7359116 w 8077200"/>
              <a:gd name="connsiteY14" fmla="*/ 0 h 590931"/>
              <a:gd name="connsiteX15" fmla="*/ 8077200 w 8077200"/>
              <a:gd name="connsiteY15" fmla="*/ 0 h 590931"/>
              <a:gd name="connsiteX16" fmla="*/ 8077200 w 8077200"/>
              <a:gd name="connsiteY16" fmla="*/ 0 h 590931"/>
              <a:gd name="connsiteX17" fmla="*/ 8077200 w 8077200"/>
              <a:gd name="connsiteY17" fmla="*/ 492441 h 590931"/>
              <a:gd name="connsiteX18" fmla="*/ 7978710 w 8077200"/>
              <a:gd name="connsiteY18" fmla="*/ 590931 h 590931"/>
              <a:gd name="connsiteX19" fmla="*/ 7408802 w 8077200"/>
              <a:gd name="connsiteY19" fmla="*/ 590931 h 590931"/>
              <a:gd name="connsiteX20" fmla="*/ 6759107 w 8077200"/>
              <a:gd name="connsiteY20" fmla="*/ 590931 h 590931"/>
              <a:gd name="connsiteX21" fmla="*/ 6428561 w 8077200"/>
              <a:gd name="connsiteY21" fmla="*/ 590931 h 590931"/>
              <a:gd name="connsiteX22" fmla="*/ 5699079 w 8077200"/>
              <a:gd name="connsiteY22" fmla="*/ 590931 h 590931"/>
              <a:gd name="connsiteX23" fmla="*/ 5368532 w 8077200"/>
              <a:gd name="connsiteY23" fmla="*/ 590931 h 590931"/>
              <a:gd name="connsiteX24" fmla="*/ 4878411 w 8077200"/>
              <a:gd name="connsiteY24" fmla="*/ 590931 h 590931"/>
              <a:gd name="connsiteX25" fmla="*/ 4308503 w 8077200"/>
              <a:gd name="connsiteY25" fmla="*/ 590931 h 590931"/>
              <a:gd name="connsiteX26" fmla="*/ 3818383 w 8077200"/>
              <a:gd name="connsiteY26" fmla="*/ 590931 h 590931"/>
              <a:gd name="connsiteX27" fmla="*/ 3328262 w 8077200"/>
              <a:gd name="connsiteY27" fmla="*/ 590931 h 590931"/>
              <a:gd name="connsiteX28" fmla="*/ 2598780 w 8077200"/>
              <a:gd name="connsiteY28" fmla="*/ 590931 h 590931"/>
              <a:gd name="connsiteX29" fmla="*/ 2108659 w 8077200"/>
              <a:gd name="connsiteY29" fmla="*/ 590931 h 590931"/>
              <a:gd name="connsiteX30" fmla="*/ 1538751 w 8077200"/>
              <a:gd name="connsiteY30" fmla="*/ 590931 h 590931"/>
              <a:gd name="connsiteX31" fmla="*/ 889056 w 8077200"/>
              <a:gd name="connsiteY31" fmla="*/ 590931 h 590931"/>
              <a:gd name="connsiteX32" fmla="*/ 0 w 8077200"/>
              <a:gd name="connsiteY32" fmla="*/ 590931 h 590931"/>
              <a:gd name="connsiteX33" fmla="*/ 0 w 8077200"/>
              <a:gd name="connsiteY33" fmla="*/ 590931 h 590931"/>
              <a:gd name="connsiteX34" fmla="*/ 0 w 8077200"/>
              <a:gd name="connsiteY34" fmla="*/ 98490 h 590931"/>
              <a:gd name="connsiteX35" fmla="*/ 98490 w 8077200"/>
              <a:gd name="connsiteY35" fmla="*/ 0 h 59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077200" h="590931" extrusionOk="0">
                <a:moveTo>
                  <a:pt x="98490" y="0"/>
                </a:moveTo>
                <a:cubicBezTo>
                  <a:pt x="227994" y="-9935"/>
                  <a:pt x="358230" y="3487"/>
                  <a:pt x="429037" y="0"/>
                </a:cubicBezTo>
                <a:cubicBezTo>
                  <a:pt x="499844" y="-3487"/>
                  <a:pt x="816566" y="42499"/>
                  <a:pt x="998944" y="0"/>
                </a:cubicBezTo>
                <a:cubicBezTo>
                  <a:pt x="1181322" y="-42499"/>
                  <a:pt x="1278679" y="52731"/>
                  <a:pt x="1489065" y="0"/>
                </a:cubicBezTo>
                <a:cubicBezTo>
                  <a:pt x="1699451" y="-52731"/>
                  <a:pt x="1748198" y="44307"/>
                  <a:pt x="1899399" y="0"/>
                </a:cubicBezTo>
                <a:cubicBezTo>
                  <a:pt x="2050600" y="-44307"/>
                  <a:pt x="2146873" y="52813"/>
                  <a:pt x="2389520" y="0"/>
                </a:cubicBezTo>
                <a:cubicBezTo>
                  <a:pt x="2632167" y="-52813"/>
                  <a:pt x="2676196" y="16272"/>
                  <a:pt x="2799853" y="0"/>
                </a:cubicBezTo>
                <a:cubicBezTo>
                  <a:pt x="2923510" y="-16272"/>
                  <a:pt x="3251799" y="2011"/>
                  <a:pt x="3529335" y="0"/>
                </a:cubicBezTo>
                <a:cubicBezTo>
                  <a:pt x="3806871" y="-2011"/>
                  <a:pt x="3883484" y="33729"/>
                  <a:pt x="4099243" y="0"/>
                </a:cubicBezTo>
                <a:cubicBezTo>
                  <a:pt x="4315002" y="-33729"/>
                  <a:pt x="4464899" y="17745"/>
                  <a:pt x="4589364" y="0"/>
                </a:cubicBezTo>
                <a:cubicBezTo>
                  <a:pt x="4713829" y="-17745"/>
                  <a:pt x="5000341" y="51907"/>
                  <a:pt x="5159272" y="0"/>
                </a:cubicBezTo>
                <a:cubicBezTo>
                  <a:pt x="5318203" y="-51907"/>
                  <a:pt x="5645451" y="73893"/>
                  <a:pt x="5888754" y="0"/>
                </a:cubicBezTo>
                <a:cubicBezTo>
                  <a:pt x="6132057" y="-73893"/>
                  <a:pt x="6225348" y="29714"/>
                  <a:pt x="6378875" y="0"/>
                </a:cubicBezTo>
                <a:cubicBezTo>
                  <a:pt x="6532402" y="-29714"/>
                  <a:pt x="6650927" y="56145"/>
                  <a:pt x="6868995" y="0"/>
                </a:cubicBezTo>
                <a:cubicBezTo>
                  <a:pt x="7087063" y="-56145"/>
                  <a:pt x="7212663" y="37862"/>
                  <a:pt x="7359116" y="0"/>
                </a:cubicBezTo>
                <a:cubicBezTo>
                  <a:pt x="7505569" y="-37862"/>
                  <a:pt x="7901537" y="19119"/>
                  <a:pt x="8077200" y="0"/>
                </a:cubicBezTo>
                <a:lnTo>
                  <a:pt x="8077200" y="0"/>
                </a:lnTo>
                <a:cubicBezTo>
                  <a:pt x="8080365" y="184023"/>
                  <a:pt x="8021253" y="329646"/>
                  <a:pt x="8077200" y="492441"/>
                </a:cubicBezTo>
                <a:cubicBezTo>
                  <a:pt x="8077556" y="548558"/>
                  <a:pt x="8029624" y="597118"/>
                  <a:pt x="7978710" y="590931"/>
                </a:cubicBezTo>
                <a:cubicBezTo>
                  <a:pt x="7714284" y="606716"/>
                  <a:pt x="7619867" y="585226"/>
                  <a:pt x="7408802" y="590931"/>
                </a:cubicBezTo>
                <a:cubicBezTo>
                  <a:pt x="7197737" y="596636"/>
                  <a:pt x="7047227" y="547884"/>
                  <a:pt x="6759107" y="590931"/>
                </a:cubicBezTo>
                <a:cubicBezTo>
                  <a:pt x="6470988" y="633978"/>
                  <a:pt x="6535965" y="557663"/>
                  <a:pt x="6428561" y="590931"/>
                </a:cubicBezTo>
                <a:cubicBezTo>
                  <a:pt x="6321157" y="624199"/>
                  <a:pt x="5919215" y="504376"/>
                  <a:pt x="5699079" y="590931"/>
                </a:cubicBezTo>
                <a:cubicBezTo>
                  <a:pt x="5478943" y="677486"/>
                  <a:pt x="5458947" y="551585"/>
                  <a:pt x="5368532" y="590931"/>
                </a:cubicBezTo>
                <a:cubicBezTo>
                  <a:pt x="5278117" y="630277"/>
                  <a:pt x="5024088" y="565241"/>
                  <a:pt x="4878411" y="590931"/>
                </a:cubicBezTo>
                <a:cubicBezTo>
                  <a:pt x="4732734" y="616621"/>
                  <a:pt x="4481644" y="577482"/>
                  <a:pt x="4308503" y="590931"/>
                </a:cubicBezTo>
                <a:cubicBezTo>
                  <a:pt x="4135362" y="604380"/>
                  <a:pt x="3987706" y="538153"/>
                  <a:pt x="3818383" y="590931"/>
                </a:cubicBezTo>
                <a:cubicBezTo>
                  <a:pt x="3649060" y="643709"/>
                  <a:pt x="3545085" y="573452"/>
                  <a:pt x="3328262" y="590931"/>
                </a:cubicBezTo>
                <a:cubicBezTo>
                  <a:pt x="3111439" y="608410"/>
                  <a:pt x="2902844" y="541471"/>
                  <a:pt x="2598780" y="590931"/>
                </a:cubicBezTo>
                <a:cubicBezTo>
                  <a:pt x="2294716" y="640391"/>
                  <a:pt x="2260363" y="532124"/>
                  <a:pt x="2108659" y="590931"/>
                </a:cubicBezTo>
                <a:cubicBezTo>
                  <a:pt x="1956955" y="649738"/>
                  <a:pt x="1660582" y="528510"/>
                  <a:pt x="1538751" y="590931"/>
                </a:cubicBezTo>
                <a:cubicBezTo>
                  <a:pt x="1416920" y="653352"/>
                  <a:pt x="1107429" y="514013"/>
                  <a:pt x="889056" y="590931"/>
                </a:cubicBezTo>
                <a:cubicBezTo>
                  <a:pt x="670684" y="667849"/>
                  <a:pt x="181854" y="562945"/>
                  <a:pt x="0" y="590931"/>
                </a:cubicBezTo>
                <a:lnTo>
                  <a:pt x="0" y="590931"/>
                </a:lnTo>
                <a:cubicBezTo>
                  <a:pt x="-36803" y="437604"/>
                  <a:pt x="17198" y="213500"/>
                  <a:pt x="0" y="98490"/>
                </a:cubicBezTo>
                <a:cubicBezTo>
                  <a:pt x="-2103" y="30148"/>
                  <a:pt x="54222" y="2914"/>
                  <a:pt x="9849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834392351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424962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MODEL DEVELOPMENT</a:t>
            </a:r>
          </a:p>
        </p:txBody>
      </p:sp>
      <p:sp>
        <p:nvSpPr>
          <p:cNvPr id="31" name="Espaço Reservado para Número de Slide 1">
            <a:extLst>
              <a:ext uri="{FF2B5EF4-FFF2-40B4-BE49-F238E27FC236}">
                <a16:creationId xmlns:a16="http://schemas.microsoft.com/office/drawing/2014/main" id="{AD985D75-D92E-4790-A4D3-69063CBE9125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381792-6305-4B34-A831-02285BEADF0F}" type="slidenum">
              <a:rPr lang="pt-BR" smtClean="0"/>
              <a:pPr/>
              <a:t>34</a:t>
            </a:fld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7F803A6-7689-4A34-9F59-3A801580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41" y="0"/>
            <a:ext cx="772491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004CB7-9E9D-4150-A1C4-84CFBA763003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  <a:br>
              <a:rPr lang="pt-BR" dirty="0"/>
            </a:br>
            <a:r>
              <a:rPr lang="pt-BR" dirty="0"/>
              <a:t>Flowchart</a:t>
            </a: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971AB36C-63A7-4EB6-97A3-C5BE2C2F013F}"/>
              </a:ext>
            </a:extLst>
          </p:cNvPr>
          <p:cNvSpPr/>
          <p:nvPr/>
        </p:nvSpPr>
        <p:spPr>
          <a:xfrm>
            <a:off x="6685280" y="3647440"/>
            <a:ext cx="2225040" cy="2011680"/>
          </a:xfrm>
          <a:custGeom>
            <a:avLst/>
            <a:gdLst>
              <a:gd name="connsiteX0" fmla="*/ 335287 w 2225040"/>
              <a:gd name="connsiteY0" fmla="*/ 0 h 2011680"/>
              <a:gd name="connsiteX1" fmla="*/ 1219200 w 2225040"/>
              <a:gd name="connsiteY1" fmla="*/ 0 h 2011680"/>
              <a:gd name="connsiteX2" fmla="*/ 2225040 w 2225040"/>
              <a:gd name="connsiteY2" fmla="*/ 1005840 h 2011680"/>
              <a:gd name="connsiteX3" fmla="*/ 2225040 w 2225040"/>
              <a:gd name="connsiteY3" fmla="*/ 1676393 h 2011680"/>
              <a:gd name="connsiteX4" fmla="*/ 1889753 w 2225040"/>
              <a:gd name="connsiteY4" fmla="*/ 2011680 h 2011680"/>
              <a:gd name="connsiteX5" fmla="*/ 1005840 w 2225040"/>
              <a:gd name="connsiteY5" fmla="*/ 2011680 h 2011680"/>
              <a:gd name="connsiteX6" fmla="*/ 0 w 2225040"/>
              <a:gd name="connsiteY6" fmla="*/ 1005840 h 2011680"/>
              <a:gd name="connsiteX7" fmla="*/ 0 w 2225040"/>
              <a:gd name="connsiteY7" fmla="*/ 335287 h 2011680"/>
              <a:gd name="connsiteX8" fmla="*/ 335287 w 2225040"/>
              <a:gd name="connsiteY8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5040" h="2011680" extrusionOk="0">
                <a:moveTo>
                  <a:pt x="335287" y="0"/>
                </a:moveTo>
                <a:cubicBezTo>
                  <a:pt x="673999" y="64362"/>
                  <a:pt x="941945" y="-49333"/>
                  <a:pt x="1219200" y="0"/>
                </a:cubicBezTo>
                <a:cubicBezTo>
                  <a:pt x="1858989" y="-41020"/>
                  <a:pt x="2191721" y="510274"/>
                  <a:pt x="2225040" y="1005840"/>
                </a:cubicBezTo>
                <a:cubicBezTo>
                  <a:pt x="2197628" y="1178089"/>
                  <a:pt x="2193789" y="1603409"/>
                  <a:pt x="2225040" y="1676393"/>
                </a:cubicBezTo>
                <a:cubicBezTo>
                  <a:pt x="2248982" y="1866768"/>
                  <a:pt x="2102867" y="2025952"/>
                  <a:pt x="1889753" y="2011680"/>
                </a:cubicBezTo>
                <a:cubicBezTo>
                  <a:pt x="1542692" y="2053516"/>
                  <a:pt x="1207061" y="1977706"/>
                  <a:pt x="1005840" y="2011680"/>
                </a:cubicBezTo>
                <a:cubicBezTo>
                  <a:pt x="436116" y="1981016"/>
                  <a:pt x="68443" y="1479762"/>
                  <a:pt x="0" y="1005840"/>
                </a:cubicBezTo>
                <a:cubicBezTo>
                  <a:pt x="-4387" y="855412"/>
                  <a:pt x="57360" y="663258"/>
                  <a:pt x="0" y="335287"/>
                </a:cubicBezTo>
                <a:cubicBezTo>
                  <a:pt x="-435" y="130215"/>
                  <a:pt x="130736" y="-25446"/>
                  <a:pt x="335287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834392351">
                  <a:prstGeom prst="round2DiagRect">
                    <a:avLst>
                      <a:gd name="adj1" fmla="val 16667"/>
                      <a:gd name="adj2" fmla="val 500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7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35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Sample runs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DD3831-78ED-4800-9D76-B7A9B9E4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4298" y="1324286"/>
            <a:ext cx="7492634" cy="46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1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36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Sample runs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DD3831-78ED-4800-9D76-B7A9B9E4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4298" y="1324286"/>
            <a:ext cx="7492634" cy="46240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A425A93-9885-4D39-9621-CF1A7C21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609" y="1411835"/>
            <a:ext cx="7492634" cy="46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97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lendário&#10;&#10;Descrição gerada automaticamente com confiança média">
            <a:extLst>
              <a:ext uri="{FF2B5EF4-FFF2-40B4-BE49-F238E27FC236}">
                <a16:creationId xmlns:a16="http://schemas.microsoft.com/office/drawing/2014/main" id="{F0B0151C-C162-4A2B-BED8-B3ACD2249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6" y="117970"/>
            <a:ext cx="11444288" cy="7629525"/>
          </a:xfrm>
          <a:prstGeom prst="rect">
            <a:avLst/>
          </a:prstGeom>
        </p:spPr>
      </p:pic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37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Sample runs</a:t>
            </a:r>
          </a:p>
        </p:txBody>
      </p:sp>
    </p:spTree>
    <p:extLst>
      <p:ext uri="{BB962C8B-B14F-4D97-AF65-F5344CB8AC3E}">
        <p14:creationId xmlns:p14="http://schemas.microsoft.com/office/powerpoint/2010/main" val="659212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38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Home range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29FFC89-0B6C-42D3-B911-A94DC657C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541"/>
            <a:ext cx="6668078" cy="4115157"/>
          </a:xfrm>
          <a:prstGeom prst="rect">
            <a:avLst/>
          </a:prstGeo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BD464BC-8539-4F3D-8D39-54BAC7283097}"/>
              </a:ext>
            </a:extLst>
          </p:cNvPr>
          <p:cNvSpPr/>
          <p:nvPr/>
        </p:nvSpPr>
        <p:spPr>
          <a:xfrm>
            <a:off x="3403600" y="4267200"/>
            <a:ext cx="1971040" cy="1148259"/>
          </a:xfrm>
          <a:custGeom>
            <a:avLst/>
            <a:gdLst>
              <a:gd name="connsiteX0" fmla="*/ 191380 w 1971040"/>
              <a:gd name="connsiteY0" fmla="*/ 0 h 1148259"/>
              <a:gd name="connsiteX1" fmla="*/ 1971040 w 1971040"/>
              <a:gd name="connsiteY1" fmla="*/ 0 h 1148259"/>
              <a:gd name="connsiteX2" fmla="*/ 1971040 w 1971040"/>
              <a:gd name="connsiteY2" fmla="*/ 0 h 1148259"/>
              <a:gd name="connsiteX3" fmla="*/ 1971040 w 1971040"/>
              <a:gd name="connsiteY3" fmla="*/ 956879 h 1148259"/>
              <a:gd name="connsiteX4" fmla="*/ 1779660 w 1971040"/>
              <a:gd name="connsiteY4" fmla="*/ 1148259 h 1148259"/>
              <a:gd name="connsiteX5" fmla="*/ 0 w 1971040"/>
              <a:gd name="connsiteY5" fmla="*/ 1148259 h 1148259"/>
              <a:gd name="connsiteX6" fmla="*/ 0 w 1971040"/>
              <a:gd name="connsiteY6" fmla="*/ 1148259 h 1148259"/>
              <a:gd name="connsiteX7" fmla="*/ 0 w 1971040"/>
              <a:gd name="connsiteY7" fmla="*/ 191380 h 1148259"/>
              <a:gd name="connsiteX8" fmla="*/ 191380 w 1971040"/>
              <a:gd name="connsiteY8" fmla="*/ 0 h 11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040" h="1148259" extrusionOk="0">
                <a:moveTo>
                  <a:pt x="191380" y="0"/>
                </a:moveTo>
                <a:cubicBezTo>
                  <a:pt x="655603" y="-65257"/>
                  <a:pt x="1665410" y="-10247"/>
                  <a:pt x="1971040" y="0"/>
                </a:cubicBezTo>
                <a:lnTo>
                  <a:pt x="1971040" y="0"/>
                </a:lnTo>
                <a:cubicBezTo>
                  <a:pt x="2011495" y="437375"/>
                  <a:pt x="2002727" y="709455"/>
                  <a:pt x="1971040" y="956879"/>
                </a:cubicBezTo>
                <a:cubicBezTo>
                  <a:pt x="1969439" y="1062640"/>
                  <a:pt x="1873638" y="1142961"/>
                  <a:pt x="1779660" y="1148259"/>
                </a:cubicBezTo>
                <a:cubicBezTo>
                  <a:pt x="1462253" y="997182"/>
                  <a:pt x="270809" y="1088610"/>
                  <a:pt x="0" y="1148259"/>
                </a:cubicBezTo>
                <a:lnTo>
                  <a:pt x="0" y="1148259"/>
                </a:lnTo>
                <a:cubicBezTo>
                  <a:pt x="82112" y="758893"/>
                  <a:pt x="-38685" y="507623"/>
                  <a:pt x="0" y="191380"/>
                </a:cubicBezTo>
                <a:cubicBezTo>
                  <a:pt x="1441" y="65558"/>
                  <a:pt x="97048" y="7512"/>
                  <a:pt x="19138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37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39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Home range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29FFC89-0B6C-42D3-B911-A94DC657C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541"/>
            <a:ext cx="6668078" cy="411515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5216DF8-1D07-4C87-BF9F-9BDE8AFC7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561" y="1442540"/>
            <a:ext cx="6668078" cy="4115157"/>
          </a:xfrm>
          <a:prstGeom prst="rect">
            <a:avLst/>
          </a:prstGeom>
        </p:spPr>
      </p:pic>
      <p:sp>
        <p:nvSpPr>
          <p:cNvPr id="23" name="Retângulo: Cantos Diagonais Arredondados 22">
            <a:extLst>
              <a:ext uri="{FF2B5EF4-FFF2-40B4-BE49-F238E27FC236}">
                <a16:creationId xmlns:a16="http://schemas.microsoft.com/office/drawing/2014/main" id="{D7C32F53-8686-4AE0-832F-D47307664F9E}"/>
              </a:ext>
            </a:extLst>
          </p:cNvPr>
          <p:cNvSpPr/>
          <p:nvPr/>
        </p:nvSpPr>
        <p:spPr>
          <a:xfrm>
            <a:off x="3403600" y="4267200"/>
            <a:ext cx="1971040" cy="1148259"/>
          </a:xfrm>
          <a:custGeom>
            <a:avLst/>
            <a:gdLst>
              <a:gd name="connsiteX0" fmla="*/ 191380 w 1971040"/>
              <a:gd name="connsiteY0" fmla="*/ 0 h 1148259"/>
              <a:gd name="connsiteX1" fmla="*/ 1971040 w 1971040"/>
              <a:gd name="connsiteY1" fmla="*/ 0 h 1148259"/>
              <a:gd name="connsiteX2" fmla="*/ 1971040 w 1971040"/>
              <a:gd name="connsiteY2" fmla="*/ 0 h 1148259"/>
              <a:gd name="connsiteX3" fmla="*/ 1971040 w 1971040"/>
              <a:gd name="connsiteY3" fmla="*/ 956879 h 1148259"/>
              <a:gd name="connsiteX4" fmla="*/ 1779660 w 1971040"/>
              <a:gd name="connsiteY4" fmla="*/ 1148259 h 1148259"/>
              <a:gd name="connsiteX5" fmla="*/ 0 w 1971040"/>
              <a:gd name="connsiteY5" fmla="*/ 1148259 h 1148259"/>
              <a:gd name="connsiteX6" fmla="*/ 0 w 1971040"/>
              <a:gd name="connsiteY6" fmla="*/ 1148259 h 1148259"/>
              <a:gd name="connsiteX7" fmla="*/ 0 w 1971040"/>
              <a:gd name="connsiteY7" fmla="*/ 191380 h 1148259"/>
              <a:gd name="connsiteX8" fmla="*/ 191380 w 1971040"/>
              <a:gd name="connsiteY8" fmla="*/ 0 h 11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040" h="1148259" extrusionOk="0">
                <a:moveTo>
                  <a:pt x="191380" y="0"/>
                </a:moveTo>
                <a:cubicBezTo>
                  <a:pt x="655603" y="-65257"/>
                  <a:pt x="1665410" y="-10247"/>
                  <a:pt x="1971040" y="0"/>
                </a:cubicBezTo>
                <a:lnTo>
                  <a:pt x="1971040" y="0"/>
                </a:lnTo>
                <a:cubicBezTo>
                  <a:pt x="2011495" y="437375"/>
                  <a:pt x="2002727" y="709455"/>
                  <a:pt x="1971040" y="956879"/>
                </a:cubicBezTo>
                <a:cubicBezTo>
                  <a:pt x="1969439" y="1062640"/>
                  <a:pt x="1873638" y="1142961"/>
                  <a:pt x="1779660" y="1148259"/>
                </a:cubicBezTo>
                <a:cubicBezTo>
                  <a:pt x="1462253" y="997182"/>
                  <a:pt x="270809" y="1088610"/>
                  <a:pt x="0" y="1148259"/>
                </a:cubicBezTo>
                <a:lnTo>
                  <a:pt x="0" y="1148259"/>
                </a:lnTo>
                <a:cubicBezTo>
                  <a:pt x="82112" y="758893"/>
                  <a:pt x="-38685" y="507623"/>
                  <a:pt x="0" y="191380"/>
                </a:cubicBezTo>
                <a:cubicBezTo>
                  <a:pt x="1441" y="65558"/>
                  <a:pt x="97048" y="7512"/>
                  <a:pt x="19138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ângulo: Cantos Diagonais Arredondados 23">
            <a:extLst>
              <a:ext uri="{FF2B5EF4-FFF2-40B4-BE49-F238E27FC236}">
                <a16:creationId xmlns:a16="http://schemas.microsoft.com/office/drawing/2014/main" id="{7718B3F6-E0F4-49A0-9CCB-3162DDCB909A}"/>
              </a:ext>
            </a:extLst>
          </p:cNvPr>
          <p:cNvSpPr/>
          <p:nvPr/>
        </p:nvSpPr>
        <p:spPr>
          <a:xfrm>
            <a:off x="8680161" y="4267200"/>
            <a:ext cx="1971040" cy="1148259"/>
          </a:xfrm>
          <a:custGeom>
            <a:avLst/>
            <a:gdLst>
              <a:gd name="connsiteX0" fmla="*/ 191380 w 1971040"/>
              <a:gd name="connsiteY0" fmla="*/ 0 h 1148259"/>
              <a:gd name="connsiteX1" fmla="*/ 1971040 w 1971040"/>
              <a:gd name="connsiteY1" fmla="*/ 0 h 1148259"/>
              <a:gd name="connsiteX2" fmla="*/ 1971040 w 1971040"/>
              <a:gd name="connsiteY2" fmla="*/ 0 h 1148259"/>
              <a:gd name="connsiteX3" fmla="*/ 1971040 w 1971040"/>
              <a:gd name="connsiteY3" fmla="*/ 956879 h 1148259"/>
              <a:gd name="connsiteX4" fmla="*/ 1779660 w 1971040"/>
              <a:gd name="connsiteY4" fmla="*/ 1148259 h 1148259"/>
              <a:gd name="connsiteX5" fmla="*/ 0 w 1971040"/>
              <a:gd name="connsiteY5" fmla="*/ 1148259 h 1148259"/>
              <a:gd name="connsiteX6" fmla="*/ 0 w 1971040"/>
              <a:gd name="connsiteY6" fmla="*/ 1148259 h 1148259"/>
              <a:gd name="connsiteX7" fmla="*/ 0 w 1971040"/>
              <a:gd name="connsiteY7" fmla="*/ 191380 h 1148259"/>
              <a:gd name="connsiteX8" fmla="*/ 191380 w 1971040"/>
              <a:gd name="connsiteY8" fmla="*/ 0 h 11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040" h="1148259" extrusionOk="0">
                <a:moveTo>
                  <a:pt x="191380" y="0"/>
                </a:moveTo>
                <a:cubicBezTo>
                  <a:pt x="655603" y="-65257"/>
                  <a:pt x="1665410" y="-10247"/>
                  <a:pt x="1971040" y="0"/>
                </a:cubicBezTo>
                <a:lnTo>
                  <a:pt x="1971040" y="0"/>
                </a:lnTo>
                <a:cubicBezTo>
                  <a:pt x="2011495" y="437375"/>
                  <a:pt x="2002727" y="709455"/>
                  <a:pt x="1971040" y="956879"/>
                </a:cubicBezTo>
                <a:cubicBezTo>
                  <a:pt x="1969439" y="1062640"/>
                  <a:pt x="1873638" y="1142961"/>
                  <a:pt x="1779660" y="1148259"/>
                </a:cubicBezTo>
                <a:cubicBezTo>
                  <a:pt x="1462253" y="997182"/>
                  <a:pt x="270809" y="1088610"/>
                  <a:pt x="0" y="1148259"/>
                </a:cubicBezTo>
                <a:lnTo>
                  <a:pt x="0" y="1148259"/>
                </a:lnTo>
                <a:cubicBezTo>
                  <a:pt x="82112" y="758893"/>
                  <a:pt x="-38685" y="507623"/>
                  <a:pt x="0" y="191380"/>
                </a:cubicBezTo>
                <a:cubicBezTo>
                  <a:pt x="1441" y="65558"/>
                  <a:pt x="97048" y="7512"/>
                  <a:pt x="19138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D780BA-4896-407A-94E1-692A5C1C9964}"/>
              </a:ext>
            </a:extLst>
          </p:cNvPr>
          <p:cNvSpPr txBox="1"/>
          <p:nvPr/>
        </p:nvSpPr>
        <p:spPr>
          <a:xfrm>
            <a:off x="4473975" y="2521975"/>
            <a:ext cx="2337894" cy="5040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63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ixaDeTexto 27">
            <a:extLst>
              <a:ext uri="{FF2B5EF4-FFF2-40B4-BE49-F238E27FC236}">
                <a16:creationId xmlns:a16="http://schemas.microsoft.com/office/drawing/2014/main" id="{DE11A42A-B0E9-40BC-8CB2-76F2F13DC34E}"/>
              </a:ext>
            </a:extLst>
          </p:cNvPr>
          <p:cNvSpPr txBox="1"/>
          <p:nvPr/>
        </p:nvSpPr>
        <p:spPr>
          <a:xfrm>
            <a:off x="8610600" y="2392025"/>
            <a:ext cx="3315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TimesNewRomanPSMT"/>
              </a:rPr>
              <a:t>Mainly</a:t>
            </a:r>
            <a:r>
              <a:rPr lang="pt-BR" sz="2000" dirty="0">
                <a:latin typeface="TimesNewRomanPSMT"/>
              </a:rPr>
              <a:t> </a:t>
            </a:r>
            <a:r>
              <a:rPr lang="pt-BR" sz="2000" dirty="0" err="1">
                <a:latin typeface="TimesNewRomanPSMT"/>
              </a:rPr>
              <a:t>by</a:t>
            </a:r>
            <a:r>
              <a:rPr lang="pt-BR" sz="2000" dirty="0">
                <a:latin typeface="TimesNewRomanPSMT"/>
              </a:rPr>
              <a:t> </a:t>
            </a:r>
            <a:r>
              <a:rPr lang="pt-BR" sz="2000" dirty="0" err="1">
                <a:latin typeface="TimesNewRomanPSMT"/>
              </a:rPr>
              <a:t>endozoochory</a:t>
            </a:r>
            <a:endParaRPr lang="pt-BR" sz="2000" dirty="0">
              <a:latin typeface="TimesNewRomanPSMT"/>
            </a:endParaRPr>
          </a:p>
          <a:p>
            <a:pPr algn="ctr"/>
            <a:endParaRPr lang="pt-BR" sz="2000" dirty="0">
              <a:latin typeface="TimesNewRomanPSMT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F599827-21DF-4496-A760-28F62FDF257E}"/>
              </a:ext>
            </a:extLst>
          </p:cNvPr>
          <p:cNvSpPr txBox="1"/>
          <p:nvPr/>
        </p:nvSpPr>
        <p:spPr>
          <a:xfrm>
            <a:off x="8557828" y="754180"/>
            <a:ext cx="3315768" cy="1039839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8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Primates</a:t>
            </a:r>
            <a:r>
              <a:rPr lang="pt-BR" sz="2400" dirty="0"/>
              <a:t> are importante </a:t>
            </a:r>
            <a:r>
              <a:rPr lang="pt-BR" sz="2400" dirty="0" err="1"/>
              <a:t>seed</a:t>
            </a:r>
            <a:r>
              <a:rPr lang="pt-BR" sz="2400" dirty="0"/>
              <a:t> </a:t>
            </a:r>
            <a:r>
              <a:rPr lang="pt-BR" sz="2400" dirty="0" err="1"/>
              <a:t>dispersers</a:t>
            </a:r>
            <a:endParaRPr lang="pt-BR" sz="24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B8401-1621-497F-9876-7E5AADC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4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B620AC-26B4-4420-B8A6-542DBB042587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F3D0696-5D9C-4D5C-9D5A-AEF0B2215ACD}"/>
              </a:ext>
            </a:extLst>
          </p:cNvPr>
          <p:cNvSpPr txBox="1"/>
          <p:nvPr/>
        </p:nvSpPr>
        <p:spPr>
          <a:xfrm>
            <a:off x="8541698" y="3001067"/>
            <a:ext cx="3261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 err="1">
                <a:latin typeface="TimesNewRomanPSMT"/>
              </a:rPr>
              <a:t>What</a:t>
            </a:r>
            <a:r>
              <a:rPr lang="pt-BR" sz="1800" b="1" dirty="0">
                <a:latin typeface="TimesNewRomanPSMT"/>
              </a:rPr>
              <a:t> make </a:t>
            </a:r>
            <a:r>
              <a:rPr lang="pt-BR" sz="1800" b="1" dirty="0" err="1">
                <a:latin typeface="TimesNewRomanPSMT"/>
              </a:rPr>
              <a:t>them</a:t>
            </a:r>
            <a:r>
              <a:rPr lang="pt-BR" sz="1800" b="1" dirty="0">
                <a:latin typeface="TimesNewRomanPSMT"/>
              </a:rPr>
              <a:t> </a:t>
            </a:r>
            <a:r>
              <a:rPr lang="pt-BR" sz="1800" b="1" dirty="0" err="1">
                <a:latin typeface="TimesNewRomanPSMT"/>
              </a:rPr>
              <a:t>so</a:t>
            </a:r>
            <a:r>
              <a:rPr lang="pt-BR" sz="1800" b="1" dirty="0">
                <a:latin typeface="TimesNewRomanPSMT"/>
              </a:rPr>
              <a:t> importante </a:t>
            </a:r>
            <a:r>
              <a:rPr lang="pt-BR" sz="1800" b="1" dirty="0" err="1">
                <a:latin typeface="TimesNewRomanPSMT"/>
              </a:rPr>
              <a:t>nad</a:t>
            </a:r>
            <a:r>
              <a:rPr lang="pt-BR" sz="1800" b="1" dirty="0">
                <a:latin typeface="TimesNewRomanPSMT"/>
              </a:rPr>
              <a:t> </a:t>
            </a:r>
            <a:r>
              <a:rPr lang="pt-BR" sz="1800" b="1" dirty="0" err="1">
                <a:latin typeface="TimesNewRomanPSMT"/>
              </a:rPr>
              <a:t>effectiv</a:t>
            </a:r>
            <a:r>
              <a:rPr lang="pt-BR" b="1" dirty="0" err="1">
                <a:latin typeface="TimesNewRomanPSMT"/>
              </a:rPr>
              <a:t>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to</a:t>
            </a:r>
            <a:r>
              <a:rPr lang="pt-BR" b="1" dirty="0">
                <a:latin typeface="TimesNewRomanPSMT"/>
              </a:rPr>
              <a:t> tropical </a:t>
            </a:r>
            <a:r>
              <a:rPr lang="pt-BR" b="1" dirty="0" err="1">
                <a:latin typeface="TimesNewRomanPSMT"/>
              </a:rPr>
              <a:t>forest</a:t>
            </a:r>
            <a:r>
              <a:rPr lang="pt-BR" b="1" dirty="0">
                <a:latin typeface="TimesNewRomanPSMT"/>
              </a:rPr>
              <a:t> dynamics?</a:t>
            </a:r>
            <a:endParaRPr lang="pt-BR" sz="1800" b="1" dirty="0">
              <a:latin typeface="TimesNewRomanPSMT"/>
            </a:endParaRP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D09BF57A-A9F0-4E5E-A6F9-2D006557D6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223798" y="1192367"/>
            <a:ext cx="7796791" cy="4473266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966FEB-939F-4CCB-A516-6757FE6C8F66}"/>
              </a:ext>
            </a:extLst>
          </p:cNvPr>
          <p:cNvSpPr txBox="1"/>
          <p:nvPr/>
        </p:nvSpPr>
        <p:spPr>
          <a:xfrm>
            <a:off x="0" y="6484575"/>
            <a:ext cx="2310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Schupp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Ecol. </a:t>
            </a:r>
            <a:r>
              <a:rPr lang="pt-BR" sz="1400" i="1" dirty="0" err="1">
                <a:latin typeface="TimesNewRomanPSMT"/>
              </a:rPr>
              <a:t>Lett</a:t>
            </a:r>
            <a:r>
              <a:rPr lang="pt-BR" sz="1400" i="1" dirty="0">
                <a:latin typeface="TimesNewRomanPSMT"/>
              </a:rPr>
              <a:t>.</a:t>
            </a:r>
            <a:endParaRPr lang="pt-BR" sz="1400" dirty="0">
              <a:latin typeface="TimesNewRomanPSMT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7E5B571-AD21-4F6B-A70C-16F9AA73C2AE}"/>
              </a:ext>
            </a:extLst>
          </p:cNvPr>
          <p:cNvSpPr txBox="1"/>
          <p:nvPr/>
        </p:nvSpPr>
        <p:spPr>
          <a:xfrm>
            <a:off x="149669" y="5490175"/>
            <a:ext cx="3111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3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Effectivenes</a:t>
            </a:r>
            <a:endParaRPr lang="pt-BR" sz="1600" b="1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840082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40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379670" y="117970"/>
            <a:ext cx="2578044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Daily Path </a:t>
            </a:r>
            <a:r>
              <a:rPr lang="pt-BR" dirty="0" err="1"/>
              <a:t>Lenght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6548654-8A1F-44DC-BD08-94E47D32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" y="1889760"/>
            <a:ext cx="6322144" cy="3901666"/>
          </a:xfrm>
          <a:prstGeom prst="rect">
            <a:avLst/>
          </a:prstGeom>
        </p:spPr>
      </p:pic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28BE28FA-C535-46B7-A191-3626CC3D6C45}"/>
              </a:ext>
            </a:extLst>
          </p:cNvPr>
          <p:cNvSpPr/>
          <p:nvPr/>
        </p:nvSpPr>
        <p:spPr>
          <a:xfrm>
            <a:off x="3261924" y="3180080"/>
            <a:ext cx="1950156" cy="2611346"/>
          </a:xfrm>
          <a:custGeom>
            <a:avLst/>
            <a:gdLst>
              <a:gd name="connsiteX0" fmla="*/ 325033 w 1950156"/>
              <a:gd name="connsiteY0" fmla="*/ 0 h 2611346"/>
              <a:gd name="connsiteX1" fmla="*/ 1950156 w 1950156"/>
              <a:gd name="connsiteY1" fmla="*/ 0 h 2611346"/>
              <a:gd name="connsiteX2" fmla="*/ 1950156 w 1950156"/>
              <a:gd name="connsiteY2" fmla="*/ 0 h 2611346"/>
              <a:gd name="connsiteX3" fmla="*/ 1950156 w 1950156"/>
              <a:gd name="connsiteY3" fmla="*/ 2286313 h 2611346"/>
              <a:gd name="connsiteX4" fmla="*/ 1625123 w 1950156"/>
              <a:gd name="connsiteY4" fmla="*/ 2611346 h 2611346"/>
              <a:gd name="connsiteX5" fmla="*/ 0 w 1950156"/>
              <a:gd name="connsiteY5" fmla="*/ 2611346 h 2611346"/>
              <a:gd name="connsiteX6" fmla="*/ 0 w 1950156"/>
              <a:gd name="connsiteY6" fmla="*/ 2611346 h 2611346"/>
              <a:gd name="connsiteX7" fmla="*/ 0 w 1950156"/>
              <a:gd name="connsiteY7" fmla="*/ 325033 h 2611346"/>
              <a:gd name="connsiteX8" fmla="*/ 325033 w 1950156"/>
              <a:gd name="connsiteY8" fmla="*/ 0 h 261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156" h="2611346" extrusionOk="0">
                <a:moveTo>
                  <a:pt x="325033" y="0"/>
                </a:moveTo>
                <a:cubicBezTo>
                  <a:pt x="760836" y="77002"/>
                  <a:pt x="1319484" y="-84885"/>
                  <a:pt x="1950156" y="0"/>
                </a:cubicBezTo>
                <a:lnTo>
                  <a:pt x="1950156" y="0"/>
                </a:lnTo>
                <a:cubicBezTo>
                  <a:pt x="1859556" y="545562"/>
                  <a:pt x="1789061" y="2027349"/>
                  <a:pt x="1950156" y="2286313"/>
                </a:cubicBezTo>
                <a:cubicBezTo>
                  <a:pt x="1923269" y="2466911"/>
                  <a:pt x="1788415" y="2604014"/>
                  <a:pt x="1625123" y="2611346"/>
                </a:cubicBezTo>
                <a:cubicBezTo>
                  <a:pt x="893485" y="2698542"/>
                  <a:pt x="489922" y="2488056"/>
                  <a:pt x="0" y="2611346"/>
                </a:cubicBezTo>
                <a:lnTo>
                  <a:pt x="0" y="2611346"/>
                </a:lnTo>
                <a:cubicBezTo>
                  <a:pt x="121427" y="1996490"/>
                  <a:pt x="104386" y="840397"/>
                  <a:pt x="0" y="325033"/>
                </a:cubicBezTo>
                <a:cubicBezTo>
                  <a:pt x="1098" y="130180"/>
                  <a:pt x="153442" y="5236"/>
                  <a:pt x="32503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43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64A5EF5-E315-4FC8-98D7-C62072D9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22" y="1889760"/>
            <a:ext cx="6322144" cy="3901666"/>
          </a:xfrm>
          <a:prstGeom prst="rect">
            <a:avLst/>
          </a:prstGeom>
        </p:spPr>
      </p:pic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41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6548654-8A1F-44DC-BD08-94E47D322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" y="1889760"/>
            <a:ext cx="6322144" cy="39016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3896A13-18BA-4D31-A58A-5076D4D2139D}"/>
              </a:ext>
            </a:extLst>
          </p:cNvPr>
          <p:cNvSpPr txBox="1"/>
          <p:nvPr/>
        </p:nvSpPr>
        <p:spPr>
          <a:xfrm>
            <a:off x="9379670" y="117970"/>
            <a:ext cx="2578044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/>
              <a:t>Daily Path </a:t>
            </a:r>
            <a:r>
              <a:rPr lang="pt-BR" dirty="0" err="1"/>
              <a:t>Lenght</a:t>
            </a:r>
            <a:endParaRPr lang="pt-BR" dirty="0"/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3C70992-4EE5-44D7-A4FB-3CFCFEF4B40C}"/>
              </a:ext>
            </a:extLst>
          </p:cNvPr>
          <p:cNvSpPr/>
          <p:nvPr/>
        </p:nvSpPr>
        <p:spPr>
          <a:xfrm>
            <a:off x="3261924" y="3180080"/>
            <a:ext cx="1950156" cy="2611346"/>
          </a:xfrm>
          <a:custGeom>
            <a:avLst/>
            <a:gdLst>
              <a:gd name="connsiteX0" fmla="*/ 325033 w 1950156"/>
              <a:gd name="connsiteY0" fmla="*/ 0 h 2611346"/>
              <a:gd name="connsiteX1" fmla="*/ 1950156 w 1950156"/>
              <a:gd name="connsiteY1" fmla="*/ 0 h 2611346"/>
              <a:gd name="connsiteX2" fmla="*/ 1950156 w 1950156"/>
              <a:gd name="connsiteY2" fmla="*/ 0 h 2611346"/>
              <a:gd name="connsiteX3" fmla="*/ 1950156 w 1950156"/>
              <a:gd name="connsiteY3" fmla="*/ 2286313 h 2611346"/>
              <a:gd name="connsiteX4" fmla="*/ 1625123 w 1950156"/>
              <a:gd name="connsiteY4" fmla="*/ 2611346 h 2611346"/>
              <a:gd name="connsiteX5" fmla="*/ 0 w 1950156"/>
              <a:gd name="connsiteY5" fmla="*/ 2611346 h 2611346"/>
              <a:gd name="connsiteX6" fmla="*/ 0 w 1950156"/>
              <a:gd name="connsiteY6" fmla="*/ 2611346 h 2611346"/>
              <a:gd name="connsiteX7" fmla="*/ 0 w 1950156"/>
              <a:gd name="connsiteY7" fmla="*/ 325033 h 2611346"/>
              <a:gd name="connsiteX8" fmla="*/ 325033 w 1950156"/>
              <a:gd name="connsiteY8" fmla="*/ 0 h 261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156" h="2611346" extrusionOk="0">
                <a:moveTo>
                  <a:pt x="325033" y="0"/>
                </a:moveTo>
                <a:cubicBezTo>
                  <a:pt x="760836" y="77002"/>
                  <a:pt x="1319484" y="-84885"/>
                  <a:pt x="1950156" y="0"/>
                </a:cubicBezTo>
                <a:lnTo>
                  <a:pt x="1950156" y="0"/>
                </a:lnTo>
                <a:cubicBezTo>
                  <a:pt x="1859556" y="545562"/>
                  <a:pt x="1789061" y="2027349"/>
                  <a:pt x="1950156" y="2286313"/>
                </a:cubicBezTo>
                <a:cubicBezTo>
                  <a:pt x="1923269" y="2466911"/>
                  <a:pt x="1788415" y="2604014"/>
                  <a:pt x="1625123" y="2611346"/>
                </a:cubicBezTo>
                <a:cubicBezTo>
                  <a:pt x="893485" y="2698542"/>
                  <a:pt x="489922" y="2488056"/>
                  <a:pt x="0" y="2611346"/>
                </a:cubicBezTo>
                <a:lnTo>
                  <a:pt x="0" y="2611346"/>
                </a:lnTo>
                <a:cubicBezTo>
                  <a:pt x="121427" y="1996490"/>
                  <a:pt x="104386" y="840397"/>
                  <a:pt x="0" y="325033"/>
                </a:cubicBezTo>
                <a:cubicBezTo>
                  <a:pt x="1098" y="130180"/>
                  <a:pt x="153442" y="5236"/>
                  <a:pt x="32503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4587B3F7-D370-4874-9C5E-D6BE1BA39D0E}"/>
              </a:ext>
            </a:extLst>
          </p:cNvPr>
          <p:cNvSpPr/>
          <p:nvPr/>
        </p:nvSpPr>
        <p:spPr>
          <a:xfrm>
            <a:off x="8897494" y="3088640"/>
            <a:ext cx="1950156" cy="2611346"/>
          </a:xfrm>
          <a:custGeom>
            <a:avLst/>
            <a:gdLst>
              <a:gd name="connsiteX0" fmla="*/ 325033 w 1950156"/>
              <a:gd name="connsiteY0" fmla="*/ 0 h 2611346"/>
              <a:gd name="connsiteX1" fmla="*/ 1950156 w 1950156"/>
              <a:gd name="connsiteY1" fmla="*/ 0 h 2611346"/>
              <a:gd name="connsiteX2" fmla="*/ 1950156 w 1950156"/>
              <a:gd name="connsiteY2" fmla="*/ 0 h 2611346"/>
              <a:gd name="connsiteX3" fmla="*/ 1950156 w 1950156"/>
              <a:gd name="connsiteY3" fmla="*/ 2286313 h 2611346"/>
              <a:gd name="connsiteX4" fmla="*/ 1625123 w 1950156"/>
              <a:gd name="connsiteY4" fmla="*/ 2611346 h 2611346"/>
              <a:gd name="connsiteX5" fmla="*/ 0 w 1950156"/>
              <a:gd name="connsiteY5" fmla="*/ 2611346 h 2611346"/>
              <a:gd name="connsiteX6" fmla="*/ 0 w 1950156"/>
              <a:gd name="connsiteY6" fmla="*/ 2611346 h 2611346"/>
              <a:gd name="connsiteX7" fmla="*/ 0 w 1950156"/>
              <a:gd name="connsiteY7" fmla="*/ 325033 h 2611346"/>
              <a:gd name="connsiteX8" fmla="*/ 325033 w 1950156"/>
              <a:gd name="connsiteY8" fmla="*/ 0 h 261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156" h="2611346" extrusionOk="0">
                <a:moveTo>
                  <a:pt x="325033" y="0"/>
                </a:moveTo>
                <a:cubicBezTo>
                  <a:pt x="760836" y="77002"/>
                  <a:pt x="1319484" y="-84885"/>
                  <a:pt x="1950156" y="0"/>
                </a:cubicBezTo>
                <a:lnTo>
                  <a:pt x="1950156" y="0"/>
                </a:lnTo>
                <a:cubicBezTo>
                  <a:pt x="1859556" y="545562"/>
                  <a:pt x="1789061" y="2027349"/>
                  <a:pt x="1950156" y="2286313"/>
                </a:cubicBezTo>
                <a:cubicBezTo>
                  <a:pt x="1923269" y="2466911"/>
                  <a:pt x="1788415" y="2604014"/>
                  <a:pt x="1625123" y="2611346"/>
                </a:cubicBezTo>
                <a:cubicBezTo>
                  <a:pt x="893485" y="2698542"/>
                  <a:pt x="489922" y="2488056"/>
                  <a:pt x="0" y="2611346"/>
                </a:cubicBezTo>
                <a:lnTo>
                  <a:pt x="0" y="2611346"/>
                </a:lnTo>
                <a:cubicBezTo>
                  <a:pt x="121427" y="1996490"/>
                  <a:pt x="104386" y="840397"/>
                  <a:pt x="0" y="325033"/>
                </a:cubicBezTo>
                <a:cubicBezTo>
                  <a:pt x="1098" y="130180"/>
                  <a:pt x="153442" y="5236"/>
                  <a:pt x="32503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F2E02C-1AE5-40C6-B06F-D6FD3E5EF86A}"/>
              </a:ext>
            </a:extLst>
          </p:cNvPr>
          <p:cNvSpPr txBox="1"/>
          <p:nvPr/>
        </p:nvSpPr>
        <p:spPr>
          <a:xfrm>
            <a:off x="4473975" y="2521975"/>
            <a:ext cx="2337894" cy="824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</a:t>
            </a:r>
            <a:r>
              <a:rPr lang="pt-BR" sz="20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 </a:t>
            </a:r>
            <a:r>
              <a:rPr lang="pt-BR" sz="2800" i="0" dirty="0">
                <a:solidFill>
                  <a:srgbClr val="FF0000"/>
                </a:solidFill>
              </a:rPr>
              <a:t>?</a:t>
            </a:r>
            <a:endParaRPr lang="pt-BR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54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42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Activity</a:t>
            </a:r>
            <a:r>
              <a:rPr lang="pt-BR" dirty="0"/>
              <a:t> Budget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BF718A-67C1-49D9-B571-D133745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44" y="1194891"/>
            <a:ext cx="8363475" cy="516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85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43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Activity</a:t>
            </a:r>
            <a:r>
              <a:rPr lang="pt-BR" dirty="0"/>
              <a:t> Budget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BF718A-67C1-49D9-B571-D133745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44" y="1194891"/>
            <a:ext cx="8363475" cy="516145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FDA7A84-E090-4D2F-B067-18667D0FAA5B}"/>
              </a:ext>
            </a:extLst>
          </p:cNvPr>
          <p:cNvSpPr/>
          <p:nvPr/>
        </p:nvSpPr>
        <p:spPr>
          <a:xfrm>
            <a:off x="6718300" y="1680881"/>
            <a:ext cx="1518920" cy="516145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3FB140A2-D77F-4639-933C-264388033819}"/>
              </a:ext>
            </a:extLst>
          </p:cNvPr>
          <p:cNvSpPr/>
          <p:nvPr/>
        </p:nvSpPr>
        <p:spPr>
          <a:xfrm>
            <a:off x="2325080" y="1513840"/>
            <a:ext cx="3902999" cy="4842510"/>
          </a:xfrm>
          <a:custGeom>
            <a:avLst/>
            <a:gdLst>
              <a:gd name="connsiteX0" fmla="*/ 650513 w 3902999"/>
              <a:gd name="connsiteY0" fmla="*/ 0 h 4842510"/>
              <a:gd name="connsiteX1" fmla="*/ 3902999 w 3902999"/>
              <a:gd name="connsiteY1" fmla="*/ 0 h 4842510"/>
              <a:gd name="connsiteX2" fmla="*/ 3902999 w 3902999"/>
              <a:gd name="connsiteY2" fmla="*/ 0 h 4842510"/>
              <a:gd name="connsiteX3" fmla="*/ 3902999 w 3902999"/>
              <a:gd name="connsiteY3" fmla="*/ 4191997 h 4842510"/>
              <a:gd name="connsiteX4" fmla="*/ 3252486 w 3902999"/>
              <a:gd name="connsiteY4" fmla="*/ 4842510 h 4842510"/>
              <a:gd name="connsiteX5" fmla="*/ 0 w 3902999"/>
              <a:gd name="connsiteY5" fmla="*/ 4842510 h 4842510"/>
              <a:gd name="connsiteX6" fmla="*/ 0 w 3902999"/>
              <a:gd name="connsiteY6" fmla="*/ 4842510 h 4842510"/>
              <a:gd name="connsiteX7" fmla="*/ 0 w 3902999"/>
              <a:gd name="connsiteY7" fmla="*/ 650513 h 4842510"/>
              <a:gd name="connsiteX8" fmla="*/ 650513 w 3902999"/>
              <a:gd name="connsiteY8" fmla="*/ 0 h 48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2999" h="4842510" extrusionOk="0">
                <a:moveTo>
                  <a:pt x="650513" y="0"/>
                </a:moveTo>
                <a:cubicBezTo>
                  <a:pt x="2192888" y="-28016"/>
                  <a:pt x="2639101" y="160378"/>
                  <a:pt x="3902999" y="0"/>
                </a:cubicBezTo>
                <a:lnTo>
                  <a:pt x="3902999" y="0"/>
                </a:lnTo>
                <a:cubicBezTo>
                  <a:pt x="3812399" y="1557996"/>
                  <a:pt x="3741904" y="2203073"/>
                  <a:pt x="3902999" y="4191997"/>
                </a:cubicBezTo>
                <a:cubicBezTo>
                  <a:pt x="3889466" y="4551812"/>
                  <a:pt x="3600355" y="4837356"/>
                  <a:pt x="3252486" y="4842510"/>
                </a:cubicBezTo>
                <a:cubicBezTo>
                  <a:pt x="2666941" y="4804441"/>
                  <a:pt x="394953" y="4682529"/>
                  <a:pt x="0" y="4842510"/>
                </a:cubicBezTo>
                <a:lnTo>
                  <a:pt x="0" y="4842510"/>
                </a:lnTo>
                <a:cubicBezTo>
                  <a:pt x="121427" y="3158279"/>
                  <a:pt x="104386" y="2289511"/>
                  <a:pt x="0" y="650513"/>
                </a:cubicBezTo>
                <a:cubicBezTo>
                  <a:pt x="2013" y="263124"/>
                  <a:pt x="322819" y="20871"/>
                  <a:pt x="65051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39A3924-087F-4114-9CBB-8C24566FC589}"/>
              </a:ext>
            </a:extLst>
          </p:cNvPr>
          <p:cNvSpPr/>
          <p:nvPr/>
        </p:nvSpPr>
        <p:spPr>
          <a:xfrm>
            <a:off x="6228080" y="1513839"/>
            <a:ext cx="589280" cy="4149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61EFD09-F6B6-4E98-AAD7-991C7C531A22}"/>
              </a:ext>
            </a:extLst>
          </p:cNvPr>
          <p:cNvSpPr/>
          <p:nvPr/>
        </p:nvSpPr>
        <p:spPr>
          <a:xfrm>
            <a:off x="8716572" y="3935095"/>
            <a:ext cx="3191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Tamarins</a:t>
            </a:r>
            <a:r>
              <a:rPr lang="pt-BR" dirty="0">
                <a:latin typeface="TimesNewRomanPSMT"/>
              </a:rPr>
              <a:t> are </a:t>
            </a:r>
            <a:r>
              <a:rPr lang="pt-BR" dirty="0" err="1">
                <a:latin typeface="TimesNewRomanPSMT"/>
              </a:rPr>
              <a:t>travelling</a:t>
            </a:r>
            <a:r>
              <a:rPr lang="pt-BR" dirty="0">
                <a:latin typeface="TimesNewRomanPSMT"/>
              </a:rPr>
              <a:t> too </a:t>
            </a:r>
            <a:r>
              <a:rPr lang="pt-BR" dirty="0" err="1">
                <a:latin typeface="TimesNewRomanPSMT"/>
              </a:rPr>
              <a:t>much</a:t>
            </a:r>
            <a:r>
              <a:rPr lang="pt-BR" dirty="0">
                <a:latin typeface="TimesNewRomanPSMT"/>
              </a:rPr>
              <a:t> in </a:t>
            </a:r>
            <a:r>
              <a:rPr lang="pt-BR" dirty="0" err="1">
                <a:latin typeface="TimesNewRomanPSMT"/>
              </a:rPr>
              <a:t>the</a:t>
            </a:r>
            <a:r>
              <a:rPr lang="pt-BR" dirty="0">
                <a:latin typeface="TimesNewRomanPSM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040074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44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787003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Activity</a:t>
            </a:r>
            <a:r>
              <a:rPr lang="pt-BR" dirty="0"/>
              <a:t> Budget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BF718A-67C1-49D9-B571-D133745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44" y="1194891"/>
            <a:ext cx="8363475" cy="516145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FDA7A84-E090-4D2F-B067-18667D0FAA5B}"/>
              </a:ext>
            </a:extLst>
          </p:cNvPr>
          <p:cNvSpPr/>
          <p:nvPr/>
        </p:nvSpPr>
        <p:spPr>
          <a:xfrm>
            <a:off x="6718300" y="1680881"/>
            <a:ext cx="1518920" cy="516145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3FB140A2-D77F-4639-933C-264388033819}"/>
              </a:ext>
            </a:extLst>
          </p:cNvPr>
          <p:cNvSpPr/>
          <p:nvPr/>
        </p:nvSpPr>
        <p:spPr>
          <a:xfrm>
            <a:off x="2325080" y="1513840"/>
            <a:ext cx="3902999" cy="4842510"/>
          </a:xfrm>
          <a:custGeom>
            <a:avLst/>
            <a:gdLst>
              <a:gd name="connsiteX0" fmla="*/ 650513 w 3902999"/>
              <a:gd name="connsiteY0" fmla="*/ 0 h 4842510"/>
              <a:gd name="connsiteX1" fmla="*/ 3902999 w 3902999"/>
              <a:gd name="connsiteY1" fmla="*/ 0 h 4842510"/>
              <a:gd name="connsiteX2" fmla="*/ 3902999 w 3902999"/>
              <a:gd name="connsiteY2" fmla="*/ 0 h 4842510"/>
              <a:gd name="connsiteX3" fmla="*/ 3902999 w 3902999"/>
              <a:gd name="connsiteY3" fmla="*/ 4191997 h 4842510"/>
              <a:gd name="connsiteX4" fmla="*/ 3252486 w 3902999"/>
              <a:gd name="connsiteY4" fmla="*/ 4842510 h 4842510"/>
              <a:gd name="connsiteX5" fmla="*/ 0 w 3902999"/>
              <a:gd name="connsiteY5" fmla="*/ 4842510 h 4842510"/>
              <a:gd name="connsiteX6" fmla="*/ 0 w 3902999"/>
              <a:gd name="connsiteY6" fmla="*/ 4842510 h 4842510"/>
              <a:gd name="connsiteX7" fmla="*/ 0 w 3902999"/>
              <a:gd name="connsiteY7" fmla="*/ 650513 h 4842510"/>
              <a:gd name="connsiteX8" fmla="*/ 650513 w 3902999"/>
              <a:gd name="connsiteY8" fmla="*/ 0 h 48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2999" h="4842510" extrusionOk="0">
                <a:moveTo>
                  <a:pt x="650513" y="0"/>
                </a:moveTo>
                <a:cubicBezTo>
                  <a:pt x="2192888" y="-28016"/>
                  <a:pt x="2639101" y="160378"/>
                  <a:pt x="3902999" y="0"/>
                </a:cubicBezTo>
                <a:lnTo>
                  <a:pt x="3902999" y="0"/>
                </a:lnTo>
                <a:cubicBezTo>
                  <a:pt x="3812399" y="1557996"/>
                  <a:pt x="3741904" y="2203073"/>
                  <a:pt x="3902999" y="4191997"/>
                </a:cubicBezTo>
                <a:cubicBezTo>
                  <a:pt x="3889466" y="4551812"/>
                  <a:pt x="3600355" y="4837356"/>
                  <a:pt x="3252486" y="4842510"/>
                </a:cubicBezTo>
                <a:cubicBezTo>
                  <a:pt x="2666941" y="4804441"/>
                  <a:pt x="394953" y="4682529"/>
                  <a:pt x="0" y="4842510"/>
                </a:cubicBezTo>
                <a:lnTo>
                  <a:pt x="0" y="4842510"/>
                </a:lnTo>
                <a:cubicBezTo>
                  <a:pt x="121427" y="3158279"/>
                  <a:pt x="104386" y="2289511"/>
                  <a:pt x="0" y="650513"/>
                </a:cubicBezTo>
                <a:cubicBezTo>
                  <a:pt x="2013" y="263124"/>
                  <a:pt x="322819" y="20871"/>
                  <a:pt x="650513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39A3924-087F-4114-9CBB-8C24566FC589}"/>
              </a:ext>
            </a:extLst>
          </p:cNvPr>
          <p:cNvSpPr/>
          <p:nvPr/>
        </p:nvSpPr>
        <p:spPr>
          <a:xfrm>
            <a:off x="6228080" y="1513839"/>
            <a:ext cx="589280" cy="4149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DD6F8C2-D483-4452-836C-A10BE11CE839}"/>
              </a:ext>
            </a:extLst>
          </p:cNvPr>
          <p:cNvSpPr txBox="1"/>
          <p:nvPr/>
        </p:nvSpPr>
        <p:spPr>
          <a:xfrm>
            <a:off x="8964533" y="4746884"/>
            <a:ext cx="2715099" cy="12349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D2325B3-E571-483C-AC80-34B16062527F}"/>
              </a:ext>
            </a:extLst>
          </p:cNvPr>
          <p:cNvSpPr/>
          <p:nvPr/>
        </p:nvSpPr>
        <p:spPr>
          <a:xfrm>
            <a:off x="8726209" y="3947095"/>
            <a:ext cx="3191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Tamarins</a:t>
            </a:r>
            <a:r>
              <a:rPr lang="pt-BR" dirty="0">
                <a:latin typeface="TimesNewRomanPSMT"/>
              </a:rPr>
              <a:t> are </a:t>
            </a:r>
            <a:r>
              <a:rPr lang="pt-BR" dirty="0" err="1">
                <a:latin typeface="TimesNewRomanPSMT"/>
              </a:rPr>
              <a:t>travelling</a:t>
            </a:r>
            <a:r>
              <a:rPr lang="pt-BR" dirty="0">
                <a:latin typeface="TimesNewRomanPSMT"/>
              </a:rPr>
              <a:t> too </a:t>
            </a:r>
            <a:r>
              <a:rPr lang="pt-BR" dirty="0" err="1">
                <a:latin typeface="TimesNewRomanPSMT"/>
              </a:rPr>
              <a:t>much</a:t>
            </a:r>
            <a:r>
              <a:rPr lang="pt-BR" dirty="0">
                <a:latin typeface="TimesNewRomanPSMT"/>
              </a:rPr>
              <a:t> in </a:t>
            </a:r>
            <a:r>
              <a:rPr lang="pt-BR" dirty="0" err="1">
                <a:latin typeface="TimesNewRomanPSMT"/>
              </a:rPr>
              <a:t>the</a:t>
            </a:r>
            <a:r>
              <a:rPr lang="pt-BR" dirty="0">
                <a:latin typeface="TimesNewRomanPSMT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816549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45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8610600" y="117970"/>
            <a:ext cx="3347114" cy="10910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AA34D3-3349-4110-A92C-6FA7EE835825}"/>
              </a:ext>
            </a:extLst>
          </p:cNvPr>
          <p:cNvSpPr txBox="1"/>
          <p:nvPr/>
        </p:nvSpPr>
        <p:spPr>
          <a:xfrm>
            <a:off x="4429098" y="2627506"/>
            <a:ext cx="2678807" cy="1602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sz="2800" i="0" dirty="0">
                <a:solidFill>
                  <a:srgbClr val="FF0000"/>
                </a:solidFill>
              </a:rPr>
              <a:t> ?</a:t>
            </a:r>
          </a:p>
          <a:p>
            <a:r>
              <a:rPr lang="pt-BR" i="0" dirty="0"/>
              <a:t>4) SDD </a:t>
            </a:r>
            <a:r>
              <a:rPr lang="pt-BR" sz="2800" i="0" dirty="0">
                <a:solidFill>
                  <a:srgbClr val="FF0000"/>
                </a:solidFill>
              </a:rPr>
              <a:t>?</a:t>
            </a:r>
            <a:endParaRPr lang="pt-BR" i="0" dirty="0"/>
          </a:p>
        </p:txBody>
      </p:sp>
    </p:spTree>
    <p:extLst>
      <p:ext uri="{BB962C8B-B14F-4D97-AF65-F5344CB8AC3E}">
        <p14:creationId xmlns:p14="http://schemas.microsoft.com/office/powerpoint/2010/main" val="3790347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46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8610600" y="117970"/>
            <a:ext cx="3347114" cy="10910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2EF4C6-30B9-42B5-9688-2907BBCB6A5A}"/>
              </a:ext>
            </a:extLst>
          </p:cNvPr>
          <p:cNvSpPr/>
          <p:nvPr/>
        </p:nvSpPr>
        <p:spPr>
          <a:xfrm>
            <a:off x="8302004" y="3105831"/>
            <a:ext cx="256710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(A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little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better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than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the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oldest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version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C915CE-87E3-48B3-A7F6-07210532C0BA}"/>
              </a:ext>
            </a:extLst>
          </p:cNvPr>
          <p:cNvSpPr txBox="1"/>
          <p:nvPr/>
        </p:nvSpPr>
        <p:spPr>
          <a:xfrm>
            <a:off x="4429098" y="2627506"/>
            <a:ext cx="2678807" cy="1602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sz="2800" i="0" dirty="0">
                <a:solidFill>
                  <a:srgbClr val="FF0000"/>
                </a:solidFill>
              </a:rPr>
              <a:t> ?</a:t>
            </a:r>
          </a:p>
          <a:p>
            <a:r>
              <a:rPr lang="pt-BR" i="0" dirty="0"/>
              <a:t>4) SDD </a:t>
            </a:r>
            <a:r>
              <a:rPr lang="pt-BR" sz="2800" i="0" dirty="0">
                <a:solidFill>
                  <a:srgbClr val="FF0000"/>
                </a:solidFill>
              </a:rPr>
              <a:t>?</a:t>
            </a:r>
            <a:endParaRPr lang="pt-BR" i="0" dirty="0"/>
          </a:p>
        </p:txBody>
      </p:sp>
    </p:spTree>
    <p:extLst>
      <p:ext uri="{BB962C8B-B14F-4D97-AF65-F5344CB8AC3E}">
        <p14:creationId xmlns:p14="http://schemas.microsoft.com/office/powerpoint/2010/main" val="3226408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47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8610600" y="117970"/>
            <a:ext cx="3347114" cy="10910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r>
              <a:rPr lang="pt-BR" dirty="0"/>
              <a:t> </a:t>
            </a:r>
            <a:r>
              <a:rPr lang="pt-BR" dirty="0" err="1"/>
              <a:t>Distance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2EF4C6-30B9-42B5-9688-2907BBCB6A5A}"/>
              </a:ext>
            </a:extLst>
          </p:cNvPr>
          <p:cNvSpPr/>
          <p:nvPr/>
        </p:nvSpPr>
        <p:spPr>
          <a:xfrm>
            <a:off x="8302004" y="3105831"/>
            <a:ext cx="256710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(A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little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better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than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the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oldest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version</a:t>
            </a:r>
            <a:r>
              <a:rPr lang="pt-BR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205A03-5074-4C50-86B7-C775DE9DB9F7}"/>
              </a:ext>
            </a:extLst>
          </p:cNvPr>
          <p:cNvSpPr txBox="1"/>
          <p:nvPr/>
        </p:nvSpPr>
        <p:spPr>
          <a:xfrm>
            <a:off x="897105" y="2957155"/>
            <a:ext cx="2337894" cy="9436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b="1" i="0" dirty="0"/>
              <a:t>Still </a:t>
            </a:r>
            <a:r>
              <a:rPr lang="pt-BR" b="1" i="0" dirty="0" err="1"/>
              <a:t>needs</a:t>
            </a:r>
            <a:r>
              <a:rPr lang="pt-BR" b="1" i="0" dirty="0"/>
              <a:t> </a:t>
            </a:r>
            <a:r>
              <a:rPr lang="pt-BR" b="1" i="0" dirty="0" err="1"/>
              <a:t>parameterization</a:t>
            </a:r>
            <a:r>
              <a:rPr lang="pt-BR" b="1" i="0" dirty="0"/>
              <a:t> </a:t>
            </a:r>
            <a:r>
              <a:rPr lang="pt-BR" b="1" i="0" dirty="0" err="1"/>
              <a:t>and</a:t>
            </a:r>
            <a:r>
              <a:rPr lang="pt-BR" b="1" i="0" dirty="0"/>
              <a:t> </a:t>
            </a:r>
            <a:r>
              <a:rPr lang="pt-BR" b="1" i="0" dirty="0" err="1"/>
              <a:t>calibration</a:t>
            </a:r>
            <a:endParaRPr lang="pt-BR" b="1" i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47EBDD-1AB4-4A47-ABAC-9C3D31254E3A}"/>
              </a:ext>
            </a:extLst>
          </p:cNvPr>
          <p:cNvSpPr txBox="1"/>
          <p:nvPr/>
        </p:nvSpPr>
        <p:spPr>
          <a:xfrm>
            <a:off x="4429098" y="2627506"/>
            <a:ext cx="2678807" cy="16029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sz="2000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i="0" dirty="0"/>
              <a:t>1) Home range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i="0" dirty="0"/>
              <a:t> </a:t>
            </a:r>
          </a:p>
          <a:p>
            <a:r>
              <a:rPr lang="pt-BR" i="0" dirty="0"/>
              <a:t>2) DPL  </a:t>
            </a:r>
            <a:r>
              <a:rPr lang="pt-BR" sz="2800" i="0" dirty="0">
                <a:solidFill>
                  <a:srgbClr val="FF0000"/>
                </a:solidFill>
              </a:rPr>
              <a:t>x</a:t>
            </a:r>
            <a:endParaRPr lang="pt-BR" i="0" dirty="0">
              <a:solidFill>
                <a:srgbClr val="FF0000"/>
              </a:solidFill>
            </a:endParaRPr>
          </a:p>
          <a:p>
            <a:r>
              <a:rPr lang="pt-BR" i="0" dirty="0"/>
              <a:t>3) </a:t>
            </a:r>
            <a:r>
              <a:rPr lang="pt-BR" i="0" dirty="0" err="1"/>
              <a:t>Activity</a:t>
            </a:r>
            <a:r>
              <a:rPr lang="pt-BR" i="0" dirty="0"/>
              <a:t> Budget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pt-BR" sz="2800" i="0" dirty="0">
                <a:solidFill>
                  <a:srgbClr val="FF0000"/>
                </a:solidFill>
              </a:rPr>
              <a:t> ?</a:t>
            </a:r>
          </a:p>
          <a:p>
            <a:r>
              <a:rPr lang="pt-BR" i="0" dirty="0"/>
              <a:t>4) SDD </a:t>
            </a:r>
            <a:r>
              <a:rPr lang="pt-BR" sz="2800" i="0" dirty="0">
                <a:solidFill>
                  <a:srgbClr val="FF0000"/>
                </a:solidFill>
              </a:rPr>
              <a:t>?</a:t>
            </a:r>
            <a:endParaRPr lang="pt-BR" i="0" dirty="0"/>
          </a:p>
        </p:txBody>
      </p:sp>
    </p:spTree>
    <p:extLst>
      <p:ext uri="{BB962C8B-B14F-4D97-AF65-F5344CB8AC3E}">
        <p14:creationId xmlns:p14="http://schemas.microsoft.com/office/powerpoint/2010/main" val="3964201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48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8251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lenght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5690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49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8251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lenght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A4A27F21-721E-42F9-AA14-0D507B81A373}"/>
              </a:ext>
            </a:extLst>
          </p:cNvPr>
          <p:cNvPicPr/>
          <p:nvPr/>
        </p:nvPicPr>
        <p:blipFill rotWithShape="1">
          <a:blip r:embed="rId3"/>
          <a:srcRect l="-43000" r="43000"/>
          <a:stretch/>
        </p:blipFill>
        <p:spPr bwMode="auto">
          <a:xfrm>
            <a:off x="-2880000" y="818826"/>
            <a:ext cx="7062729" cy="60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1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B8401-1621-497F-9876-7E5AADC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5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B620AC-26B4-4420-B8A6-542DBB042587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D09BF57A-A9F0-4E5E-A6F9-2D006557D6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223798" y="1192367"/>
            <a:ext cx="7796791" cy="4473266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966FEB-939F-4CCB-A516-6757FE6C8F66}"/>
              </a:ext>
            </a:extLst>
          </p:cNvPr>
          <p:cNvSpPr txBox="1"/>
          <p:nvPr/>
        </p:nvSpPr>
        <p:spPr>
          <a:xfrm>
            <a:off x="0" y="6484575"/>
            <a:ext cx="2310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Schupp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Ecol. </a:t>
            </a:r>
            <a:r>
              <a:rPr lang="pt-BR" sz="1400" i="1" dirty="0" err="1">
                <a:latin typeface="TimesNewRomanPSMT"/>
              </a:rPr>
              <a:t>Lett</a:t>
            </a:r>
            <a:r>
              <a:rPr lang="pt-BR" sz="1400" i="1" dirty="0">
                <a:latin typeface="TimesNewRomanPSMT"/>
              </a:rPr>
              <a:t>.</a:t>
            </a:r>
            <a:endParaRPr lang="pt-BR" sz="1400" dirty="0">
              <a:latin typeface="TimesNewRomanPSMT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C23411B-BAC0-4B1C-8B43-4CBDF2EFF124}"/>
              </a:ext>
            </a:extLst>
          </p:cNvPr>
          <p:cNvSpPr/>
          <p:nvPr/>
        </p:nvSpPr>
        <p:spPr>
          <a:xfrm>
            <a:off x="7557858" y="708901"/>
            <a:ext cx="3723118" cy="1894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ts val="600"/>
              </a:spcBef>
            </a:pPr>
            <a:r>
              <a:rPr lang="pt-BR" b="1" i="1" u="sng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Seed</a:t>
            </a:r>
            <a:r>
              <a:rPr lang="pt-BR" b="1" i="1" u="sng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b="1" i="1" u="sng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shadow</a:t>
            </a:r>
            <a:r>
              <a:rPr lang="pt-BR" b="1" i="1" u="sng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: </a:t>
            </a:r>
          </a:p>
          <a:p>
            <a:pPr marL="285750" indent="-285750" algn="ctr">
              <a:spcBef>
                <a:spcPts val="600"/>
              </a:spcBef>
              <a:buFontTx/>
              <a:buChar char="-"/>
            </a:pP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Spatially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explicit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result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of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seed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dispersal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(Nathan et al. 2012)</a:t>
            </a:r>
          </a:p>
          <a:p>
            <a:pPr algn="ctr">
              <a:spcBef>
                <a:spcPts val="600"/>
              </a:spcBef>
            </a:pP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-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Linked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to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density-dependent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processes (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competition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,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predation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) (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Comita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et al. 2014)</a:t>
            </a:r>
          </a:p>
        </p:txBody>
      </p:sp>
      <p:grpSp>
        <p:nvGrpSpPr>
          <p:cNvPr id="52" name="Grupo 28">
            <a:extLst>
              <a:ext uri="{FF2B5EF4-FFF2-40B4-BE49-F238E27FC236}">
                <a16:creationId xmlns:a16="http://schemas.microsoft.com/office/drawing/2014/main" id="{BA237213-C106-49AD-9DE3-DAED555AE1BD}"/>
              </a:ext>
            </a:extLst>
          </p:cNvPr>
          <p:cNvGrpSpPr/>
          <p:nvPr/>
        </p:nvGrpSpPr>
        <p:grpSpPr>
          <a:xfrm>
            <a:off x="4072380" y="1163627"/>
            <a:ext cx="3277004" cy="1853891"/>
            <a:chOff x="4527734" y="1888620"/>
            <a:chExt cx="3521573" cy="1034041"/>
          </a:xfrm>
          <a:solidFill>
            <a:srgbClr val="B9DA8F"/>
          </a:solidFill>
        </p:grpSpPr>
        <p:grpSp>
          <p:nvGrpSpPr>
            <p:cNvPr id="53" name="Grupo 21">
              <a:extLst>
                <a:ext uri="{FF2B5EF4-FFF2-40B4-BE49-F238E27FC236}">
                  <a16:creationId xmlns:a16="http://schemas.microsoft.com/office/drawing/2014/main" id="{545AD3C1-A558-46E3-8B6A-96B13C17CB42}"/>
                </a:ext>
              </a:extLst>
            </p:cNvPr>
            <p:cNvGrpSpPr/>
            <p:nvPr/>
          </p:nvGrpSpPr>
          <p:grpSpPr>
            <a:xfrm>
              <a:off x="4527734" y="1888621"/>
              <a:ext cx="3118225" cy="1034040"/>
              <a:chOff x="4527734" y="1888621"/>
              <a:chExt cx="3118225" cy="1034040"/>
            </a:xfrm>
            <a:grpFill/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AEEA58D1-0F37-4469-80C8-19E41EFBCAE2}"/>
                  </a:ext>
                </a:extLst>
              </p:cNvPr>
              <p:cNvSpPr/>
              <p:nvPr/>
            </p:nvSpPr>
            <p:spPr>
              <a:xfrm>
                <a:off x="4527734" y="2862841"/>
                <a:ext cx="102549" cy="59820"/>
              </a:xfrm>
              <a:prstGeom prst="ellips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9243C5B-E824-444C-90B8-94E41BD2A48E}"/>
                  </a:ext>
                </a:extLst>
              </p:cNvPr>
              <p:cNvCxnSpPr/>
              <p:nvPr/>
            </p:nvCxnSpPr>
            <p:spPr>
              <a:xfrm>
                <a:off x="4630283" y="2862841"/>
                <a:ext cx="3015676" cy="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79F24CFC-D9AD-4990-877B-C91767BB0A81}"/>
                  </a:ext>
                </a:extLst>
              </p:cNvPr>
              <p:cNvCxnSpPr/>
              <p:nvPr/>
            </p:nvCxnSpPr>
            <p:spPr>
              <a:xfrm flipH="1">
                <a:off x="7645408" y="1888621"/>
                <a:ext cx="551" cy="97422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Conector de seta reta 26">
              <a:extLst>
                <a:ext uri="{FF2B5EF4-FFF2-40B4-BE49-F238E27FC236}">
                  <a16:creationId xmlns:a16="http://schemas.microsoft.com/office/drawing/2014/main" id="{629D1EA9-196F-4C14-8F06-46F83F3305C8}"/>
                </a:ext>
              </a:extLst>
            </p:cNvPr>
            <p:cNvCxnSpPr/>
            <p:nvPr/>
          </p:nvCxnSpPr>
          <p:spPr>
            <a:xfrm>
              <a:off x="7645408" y="1888620"/>
              <a:ext cx="403899" cy="0"/>
            </a:xfrm>
            <a:prstGeom prst="straightConnector1">
              <a:avLst/>
            </a:prstGeom>
            <a:grpFill/>
            <a:ln w="28575">
              <a:solidFill>
                <a:srgbClr val="207F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1C3681C-FD90-47E3-84D7-52522F99F910}"/>
              </a:ext>
            </a:extLst>
          </p:cNvPr>
          <p:cNvSpPr txBox="1"/>
          <p:nvPr/>
        </p:nvSpPr>
        <p:spPr>
          <a:xfrm>
            <a:off x="149669" y="5490175"/>
            <a:ext cx="3111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3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Effectivenes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08BB2C9-7178-475F-A6DA-085B5F8C2B08}"/>
              </a:ext>
            </a:extLst>
          </p:cNvPr>
          <p:cNvSpPr txBox="1"/>
          <p:nvPr/>
        </p:nvSpPr>
        <p:spPr>
          <a:xfrm>
            <a:off x="7557858" y="2670614"/>
            <a:ext cx="3723118" cy="58928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sz="1800" i="1" dirty="0" err="1"/>
              <a:t>Distance</a:t>
            </a:r>
            <a:r>
              <a:rPr lang="pt-BR" sz="1800" i="1" dirty="0"/>
              <a:t> </a:t>
            </a:r>
            <a:r>
              <a:rPr lang="pt-BR" sz="1800" i="1" dirty="0" err="1"/>
              <a:t>of</a:t>
            </a:r>
            <a:r>
              <a:rPr lang="pt-BR" sz="1800" i="1" dirty="0"/>
              <a:t> </a:t>
            </a:r>
            <a:r>
              <a:rPr lang="pt-BR" sz="1800" i="1" dirty="0" err="1"/>
              <a:t>Seed</a:t>
            </a:r>
            <a:r>
              <a:rPr lang="pt-BR" sz="1800" i="1" dirty="0"/>
              <a:t> </a:t>
            </a:r>
            <a:r>
              <a:rPr lang="pt-BR" sz="1800" i="1" dirty="0" err="1"/>
              <a:t>Dispersal</a:t>
            </a:r>
            <a:r>
              <a:rPr lang="pt-BR" sz="1800" i="1" dirty="0"/>
              <a:t> (SDD) as proxy for SDE</a:t>
            </a:r>
          </a:p>
        </p:txBody>
      </p:sp>
    </p:spTree>
    <p:extLst>
      <p:ext uri="{BB962C8B-B14F-4D97-AF65-F5344CB8AC3E}">
        <p14:creationId xmlns:p14="http://schemas.microsoft.com/office/powerpoint/2010/main" val="67012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50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8251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Step</a:t>
            </a:r>
            <a:r>
              <a:rPr lang="pt-BR" dirty="0"/>
              <a:t> </a:t>
            </a:r>
            <a:r>
              <a:rPr lang="pt-BR" dirty="0" err="1"/>
              <a:t>lenght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7735D2-DDF4-42C5-B52F-77F7CF82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45" y="1381503"/>
            <a:ext cx="4991418" cy="46667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DA6B64-D84B-4C69-B020-0075312D1FD0}"/>
              </a:ext>
            </a:extLst>
          </p:cNvPr>
          <p:cNvPicPr/>
          <p:nvPr/>
        </p:nvPicPr>
        <p:blipFill rotWithShape="1">
          <a:blip r:embed="rId4"/>
          <a:srcRect l="-43000" r="43000"/>
          <a:stretch/>
        </p:blipFill>
        <p:spPr bwMode="auto">
          <a:xfrm>
            <a:off x="-2880000" y="818826"/>
            <a:ext cx="7062729" cy="600720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DB15A510-C6D6-4F05-9073-5760C5E58E2B}"/>
              </a:ext>
            </a:extLst>
          </p:cNvPr>
          <p:cNvGrpSpPr/>
          <p:nvPr/>
        </p:nvGrpSpPr>
        <p:grpSpPr>
          <a:xfrm>
            <a:off x="203741" y="2217907"/>
            <a:ext cx="4066701" cy="4498704"/>
            <a:chOff x="203741" y="2217907"/>
            <a:chExt cx="4066701" cy="449870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9307D70-C1C3-4353-8396-2B6583E3A935}"/>
                </a:ext>
              </a:extLst>
            </p:cNvPr>
            <p:cNvSpPr/>
            <p:nvPr/>
          </p:nvSpPr>
          <p:spPr>
            <a:xfrm>
              <a:off x="203741" y="2421954"/>
              <a:ext cx="4066701" cy="429465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74A7B58-FA8D-42C0-9396-08F0DF7968D3}"/>
                </a:ext>
              </a:extLst>
            </p:cNvPr>
            <p:cNvSpPr/>
            <p:nvPr/>
          </p:nvSpPr>
          <p:spPr>
            <a:xfrm>
              <a:off x="203741" y="2217907"/>
              <a:ext cx="1664455" cy="111023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68F435CB-CC91-4D89-8D11-D1CD42D4B6DA}"/>
              </a:ext>
            </a:extLst>
          </p:cNvPr>
          <p:cNvSpPr/>
          <p:nvPr/>
        </p:nvSpPr>
        <p:spPr>
          <a:xfrm>
            <a:off x="368982" y="833246"/>
            <a:ext cx="4168294" cy="1574288"/>
          </a:xfrm>
          <a:custGeom>
            <a:avLst/>
            <a:gdLst>
              <a:gd name="connsiteX0" fmla="*/ 262387 w 4168294"/>
              <a:gd name="connsiteY0" fmla="*/ 0 h 1574288"/>
              <a:gd name="connsiteX1" fmla="*/ 4168294 w 4168294"/>
              <a:gd name="connsiteY1" fmla="*/ 0 h 1574288"/>
              <a:gd name="connsiteX2" fmla="*/ 4168294 w 4168294"/>
              <a:gd name="connsiteY2" fmla="*/ 0 h 1574288"/>
              <a:gd name="connsiteX3" fmla="*/ 4168294 w 4168294"/>
              <a:gd name="connsiteY3" fmla="*/ 1311901 h 1574288"/>
              <a:gd name="connsiteX4" fmla="*/ 3905907 w 4168294"/>
              <a:gd name="connsiteY4" fmla="*/ 1574288 h 1574288"/>
              <a:gd name="connsiteX5" fmla="*/ 0 w 4168294"/>
              <a:gd name="connsiteY5" fmla="*/ 1574288 h 1574288"/>
              <a:gd name="connsiteX6" fmla="*/ 0 w 4168294"/>
              <a:gd name="connsiteY6" fmla="*/ 1574288 h 1574288"/>
              <a:gd name="connsiteX7" fmla="*/ 0 w 4168294"/>
              <a:gd name="connsiteY7" fmla="*/ 262387 h 1574288"/>
              <a:gd name="connsiteX8" fmla="*/ 262387 w 4168294"/>
              <a:gd name="connsiteY8" fmla="*/ 0 h 157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94" h="1574288" extrusionOk="0">
                <a:moveTo>
                  <a:pt x="262387" y="0"/>
                </a:moveTo>
                <a:cubicBezTo>
                  <a:pt x="1702535" y="-28016"/>
                  <a:pt x="3702215" y="160378"/>
                  <a:pt x="4168294" y="0"/>
                </a:cubicBezTo>
                <a:lnTo>
                  <a:pt x="4168294" y="0"/>
                </a:lnTo>
                <a:cubicBezTo>
                  <a:pt x="4227906" y="242274"/>
                  <a:pt x="4150436" y="753670"/>
                  <a:pt x="4168294" y="1311901"/>
                </a:cubicBezTo>
                <a:cubicBezTo>
                  <a:pt x="4163872" y="1456992"/>
                  <a:pt x="4045890" y="1572060"/>
                  <a:pt x="3905907" y="1574288"/>
                </a:cubicBezTo>
                <a:cubicBezTo>
                  <a:pt x="2068974" y="1536219"/>
                  <a:pt x="1000979" y="1414307"/>
                  <a:pt x="0" y="1574288"/>
                </a:cubicBezTo>
                <a:lnTo>
                  <a:pt x="0" y="1574288"/>
                </a:lnTo>
                <a:cubicBezTo>
                  <a:pt x="-111335" y="1115649"/>
                  <a:pt x="94591" y="413276"/>
                  <a:pt x="0" y="262387"/>
                </a:cubicBezTo>
                <a:cubicBezTo>
                  <a:pt x="1339" y="98767"/>
                  <a:pt x="141037" y="15575"/>
                  <a:pt x="262387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14208532">
                  <a:prstGeom prst="round2Diag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36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51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418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Turning</a:t>
            </a:r>
            <a:r>
              <a:rPr lang="pt-BR" dirty="0"/>
              <a:t> </a:t>
            </a:r>
            <a:r>
              <a:rPr lang="pt-BR" dirty="0" err="1"/>
              <a:t>angles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9794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52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418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Turning</a:t>
            </a:r>
            <a:r>
              <a:rPr lang="pt-BR" dirty="0"/>
              <a:t> </a:t>
            </a:r>
            <a:r>
              <a:rPr lang="pt-BR" dirty="0" err="1"/>
              <a:t>angles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64FCB6-EA0B-4DE5-9D72-019C9D181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55296" y="818826"/>
            <a:ext cx="7062729" cy="6007208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C25137AC-DE60-4001-BDBB-B175C2C261BC}"/>
              </a:ext>
            </a:extLst>
          </p:cNvPr>
          <p:cNvGrpSpPr/>
          <p:nvPr/>
        </p:nvGrpSpPr>
        <p:grpSpPr>
          <a:xfrm>
            <a:off x="1653310" y="818826"/>
            <a:ext cx="2390790" cy="6039174"/>
            <a:chOff x="203741" y="2217907"/>
            <a:chExt cx="4066701" cy="449870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0D13B48-8264-4F88-9168-BC048AA5DDA5}"/>
                </a:ext>
              </a:extLst>
            </p:cNvPr>
            <p:cNvSpPr/>
            <p:nvPr/>
          </p:nvSpPr>
          <p:spPr>
            <a:xfrm>
              <a:off x="203741" y="2421954"/>
              <a:ext cx="4066701" cy="429465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C3B5852-AF8E-44C3-97B8-614CF63719C7}"/>
                </a:ext>
              </a:extLst>
            </p:cNvPr>
            <p:cNvSpPr/>
            <p:nvPr/>
          </p:nvSpPr>
          <p:spPr>
            <a:xfrm>
              <a:off x="203741" y="2217907"/>
              <a:ext cx="1664455" cy="111023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849939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53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9506946" y="117970"/>
            <a:ext cx="2450768" cy="11418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Turning</a:t>
            </a:r>
            <a:r>
              <a:rPr lang="pt-BR" dirty="0"/>
              <a:t> </a:t>
            </a:r>
            <a:r>
              <a:rPr lang="pt-BR" dirty="0" err="1"/>
              <a:t>angles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64FCB6-EA0B-4DE5-9D72-019C9D1810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55296" y="818826"/>
            <a:ext cx="7062729" cy="600720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CF24281-A65C-4084-BC52-5573D2CE8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015" y="1631315"/>
            <a:ext cx="4739689" cy="3406927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9C3737E-387A-4EA5-B7FE-130259D7269A}"/>
              </a:ext>
            </a:extLst>
          </p:cNvPr>
          <p:cNvGrpSpPr/>
          <p:nvPr/>
        </p:nvGrpSpPr>
        <p:grpSpPr>
          <a:xfrm>
            <a:off x="1653310" y="818826"/>
            <a:ext cx="2390790" cy="6039174"/>
            <a:chOff x="203741" y="2217907"/>
            <a:chExt cx="4066701" cy="449870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5FA9969-F868-4A85-8FD5-4A1B4D2930B4}"/>
                </a:ext>
              </a:extLst>
            </p:cNvPr>
            <p:cNvSpPr/>
            <p:nvPr/>
          </p:nvSpPr>
          <p:spPr>
            <a:xfrm>
              <a:off x="203741" y="2421954"/>
              <a:ext cx="4066701" cy="429465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E9B8213-73D5-48AB-A2A1-067DB5813DA6}"/>
                </a:ext>
              </a:extLst>
            </p:cNvPr>
            <p:cNvSpPr/>
            <p:nvPr/>
          </p:nvSpPr>
          <p:spPr>
            <a:xfrm>
              <a:off x="203741" y="2217907"/>
              <a:ext cx="1664455" cy="1110237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232065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54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1ADD90-8653-43FD-B44C-2E20C1404224}"/>
              </a:ext>
            </a:extLst>
          </p:cNvPr>
          <p:cNvSpPr txBox="1"/>
          <p:nvPr/>
        </p:nvSpPr>
        <p:spPr>
          <a:xfrm>
            <a:off x="8610600" y="117970"/>
            <a:ext cx="3347114" cy="109107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Model v1 2022:</a:t>
            </a:r>
          </a:p>
          <a:p>
            <a:pPr algn="ctr"/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revisitation</a:t>
            </a:r>
            <a:endParaRPr lang="pt-BR" dirty="0"/>
          </a:p>
          <a:p>
            <a:pPr algn="ctr"/>
            <a:r>
              <a:rPr lang="pt-BR" dirty="0"/>
              <a:t>(</a:t>
            </a:r>
            <a:r>
              <a:rPr lang="pt-BR" dirty="0" err="1"/>
              <a:t>coming</a:t>
            </a:r>
            <a:r>
              <a:rPr lang="pt-BR" dirty="0"/>
              <a:t> </a:t>
            </a:r>
            <a:r>
              <a:rPr lang="pt-BR" dirty="0" err="1"/>
              <a:t>soon</a:t>
            </a:r>
            <a:r>
              <a:rPr lang="pt-BR" dirty="0"/>
              <a:t>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890575-4011-4E28-9E09-2FE7DA20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745"/>
            <a:ext cx="7264148" cy="518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321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55</a:t>
            </a:fld>
            <a:endParaRPr lang="pt-BR"/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3D373AC-1584-4257-AF05-CAE1A6E8552B}"/>
              </a:ext>
            </a:extLst>
          </p:cNvPr>
          <p:cNvGrpSpPr/>
          <p:nvPr/>
        </p:nvGrpSpPr>
        <p:grpSpPr>
          <a:xfrm>
            <a:off x="286796" y="4990379"/>
            <a:ext cx="3014138" cy="1480817"/>
            <a:chOff x="2885711" y="3920841"/>
            <a:chExt cx="3993866" cy="1857646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332A6EC-730B-4C0B-B7F8-9DFDFE5285CC}"/>
                </a:ext>
              </a:extLst>
            </p:cNvPr>
            <p:cNvGrpSpPr/>
            <p:nvPr/>
          </p:nvGrpSpPr>
          <p:grpSpPr>
            <a:xfrm>
              <a:off x="2885711" y="3920841"/>
              <a:ext cx="3993866" cy="1746012"/>
              <a:chOff x="1040542" y="1117075"/>
              <a:chExt cx="3993866" cy="1746012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B7C3F9DB-2D38-4D1B-AA35-3B899DED5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42" y="1198433"/>
                <a:ext cx="1734776" cy="1664654"/>
              </a:xfrm>
              <a:prstGeom prst="rect">
                <a:avLst/>
              </a:prstGeom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0C76D4E-09B9-43DC-B09C-C476AC183D23}"/>
                  </a:ext>
                </a:extLst>
              </p:cNvPr>
              <p:cNvSpPr txBox="1"/>
              <p:nvPr/>
            </p:nvSpPr>
            <p:spPr>
              <a:xfrm>
                <a:off x="2098468" y="1117075"/>
                <a:ext cx="2935940" cy="810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Riparian</a:t>
                </a:r>
                <a:r>
                  <a:rPr lang="pt-BR" b="1" dirty="0"/>
                  <a:t> </a:t>
                </a:r>
                <a:r>
                  <a:rPr lang="pt-BR" b="1" dirty="0" err="1"/>
                  <a:t>forest</a:t>
                </a:r>
                <a:endParaRPr lang="pt-BR" b="1" dirty="0"/>
              </a:p>
              <a:p>
                <a:pPr algn="ctr"/>
                <a:r>
                  <a:rPr lang="pt-BR" b="1" dirty="0"/>
                  <a:t>Suzano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1C08FC19-17A1-4619-9921-7C9F80F4D6D6}"/>
                  </a:ext>
                </a:extLst>
              </p:cNvPr>
              <p:cNvSpPr/>
              <p:nvPr/>
            </p:nvSpPr>
            <p:spPr>
              <a:xfrm>
                <a:off x="1604161" y="1803629"/>
                <a:ext cx="294274" cy="1710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FD7D98C-AD58-424F-82E6-B3556DB0BE62}"/>
                </a:ext>
              </a:extLst>
            </p:cNvPr>
            <p:cNvSpPr txBox="1"/>
            <p:nvPr/>
          </p:nvSpPr>
          <p:spPr>
            <a:xfrm>
              <a:off x="4751405" y="4736026"/>
              <a:ext cx="1469971" cy="104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dirty="0"/>
                <a:t>Home range:</a:t>
              </a:r>
            </a:p>
            <a:p>
              <a:r>
                <a:rPr lang="pt-BR" dirty="0"/>
                <a:t>~25 ha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1C79791-073C-4564-A0A2-CF0A19BF134C}"/>
              </a:ext>
            </a:extLst>
          </p:cNvPr>
          <p:cNvGrpSpPr/>
          <p:nvPr/>
        </p:nvGrpSpPr>
        <p:grpSpPr>
          <a:xfrm>
            <a:off x="357916" y="1990854"/>
            <a:ext cx="2440121" cy="1046595"/>
            <a:chOff x="7520686" y="1518222"/>
            <a:chExt cx="3233269" cy="1312926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F44BE256-53BF-4F7D-AC00-8A7369E0A0CC}"/>
                </a:ext>
              </a:extLst>
            </p:cNvPr>
            <p:cNvGrpSpPr/>
            <p:nvPr/>
          </p:nvGrpSpPr>
          <p:grpSpPr>
            <a:xfrm>
              <a:off x="7520686" y="1518222"/>
              <a:ext cx="1529572" cy="1312926"/>
              <a:chOff x="7520686" y="1518222"/>
              <a:chExt cx="1529572" cy="1312926"/>
            </a:xfrm>
          </p:grpSpPr>
          <p:pic>
            <p:nvPicPr>
              <p:cNvPr id="70" name="Imagem 69">
                <a:extLst>
                  <a:ext uri="{FF2B5EF4-FFF2-40B4-BE49-F238E27FC236}">
                    <a16:creationId xmlns:a16="http://schemas.microsoft.com/office/drawing/2014/main" id="{E2B96E73-26F3-438E-9B74-3ECC5E34E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0686" y="1518222"/>
                <a:ext cx="1529572" cy="1312926"/>
              </a:xfrm>
              <a:prstGeom prst="rect">
                <a:avLst/>
              </a:prstGeom>
            </p:spPr>
          </p:pic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A23B216-07CA-48E2-B33D-DEECB95B3537}"/>
                  </a:ext>
                </a:extLst>
              </p:cNvPr>
              <p:cNvSpPr/>
              <p:nvPr/>
            </p:nvSpPr>
            <p:spPr>
              <a:xfrm rot="2813114">
                <a:off x="8064733" y="1783936"/>
                <a:ext cx="801341" cy="4212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8D6E11A-9EAB-470D-8117-5846273E4B75}"/>
                </a:ext>
              </a:extLst>
            </p:cNvPr>
            <p:cNvSpPr txBox="1"/>
            <p:nvPr/>
          </p:nvSpPr>
          <p:spPr>
            <a:xfrm>
              <a:off x="9264088" y="1529759"/>
              <a:ext cx="1489867" cy="1158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/>
              </a:lvl1pPr>
            </a:lstStyle>
            <a:p>
              <a:r>
                <a:rPr lang="pt-BR" sz="1800" dirty="0"/>
                <a:t>Home range:</a:t>
              </a:r>
            </a:p>
            <a:p>
              <a:r>
                <a:rPr lang="pt-BR" sz="1800" dirty="0"/>
                <a:t>~48 ha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4EE36F8-917F-42A0-8590-63EEF017A942}"/>
              </a:ext>
            </a:extLst>
          </p:cNvPr>
          <p:cNvGrpSpPr/>
          <p:nvPr/>
        </p:nvGrpSpPr>
        <p:grpSpPr>
          <a:xfrm>
            <a:off x="418142" y="3075371"/>
            <a:ext cx="2692669" cy="1832826"/>
            <a:chOff x="124836" y="5097420"/>
            <a:chExt cx="2692669" cy="1832826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4072B97-D79F-4C45-9E18-12B9C531DF8D}"/>
                </a:ext>
              </a:extLst>
            </p:cNvPr>
            <p:cNvGrpSpPr/>
            <p:nvPr/>
          </p:nvGrpSpPr>
          <p:grpSpPr>
            <a:xfrm>
              <a:off x="124836" y="5282887"/>
              <a:ext cx="2584291" cy="1647359"/>
              <a:chOff x="1739800" y="991507"/>
              <a:chExt cx="3708059" cy="2304573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9E54E96F-092A-452A-A46E-68C8EED288A5}"/>
                  </a:ext>
                </a:extLst>
              </p:cNvPr>
              <p:cNvGrpSpPr/>
              <p:nvPr/>
            </p:nvGrpSpPr>
            <p:grpSpPr>
              <a:xfrm>
                <a:off x="1739800" y="991507"/>
                <a:ext cx="3708059" cy="2304573"/>
                <a:chOff x="-107854" y="913399"/>
                <a:chExt cx="3708059" cy="2304573"/>
              </a:xfrm>
            </p:grpSpPr>
            <p:pic>
              <p:nvPicPr>
                <p:cNvPr id="77" name="Imagem 76">
                  <a:extLst>
                    <a:ext uri="{FF2B5EF4-FFF2-40B4-BE49-F238E27FC236}">
                      <a16:creationId xmlns:a16="http://schemas.microsoft.com/office/drawing/2014/main" id="{59E8A7C3-84F7-4AB1-AEE7-3C9BF22E7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07854" y="913399"/>
                  <a:ext cx="1544242" cy="2304573"/>
                </a:xfrm>
                <a:prstGeom prst="rect">
                  <a:avLst/>
                </a:prstGeom>
              </p:spPr>
            </p:pic>
            <p:sp>
              <p:nvSpPr>
                <p:cNvPr id="78" name="CaixaDeTexto 77">
                  <a:extLst>
                    <a:ext uri="{FF2B5EF4-FFF2-40B4-BE49-F238E27FC236}">
                      <a16:creationId xmlns:a16="http://schemas.microsoft.com/office/drawing/2014/main" id="{DD71DC03-CC25-4A92-B55E-840B0914A436}"/>
                    </a:ext>
                  </a:extLst>
                </p:cNvPr>
                <p:cNvSpPr txBox="1"/>
                <p:nvPr/>
              </p:nvSpPr>
              <p:spPr>
                <a:xfrm>
                  <a:off x="664267" y="1106870"/>
                  <a:ext cx="2935938" cy="516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/>
                    <a:t>Taquara (PEMD)</a:t>
                  </a:r>
                </a:p>
              </p:txBody>
            </p:sp>
            <p:sp>
              <p:nvSpPr>
                <p:cNvPr id="79" name="Retângulo 78">
                  <a:extLst>
                    <a:ext uri="{FF2B5EF4-FFF2-40B4-BE49-F238E27FC236}">
                      <a16:creationId xmlns:a16="http://schemas.microsoft.com/office/drawing/2014/main" id="{3CDD0D0C-98BB-4C8C-B32B-D92DDB9DE4D2}"/>
                    </a:ext>
                  </a:extLst>
                </p:cNvPr>
                <p:cNvSpPr/>
                <p:nvPr/>
              </p:nvSpPr>
              <p:spPr>
                <a:xfrm>
                  <a:off x="303107" y="2321381"/>
                  <a:ext cx="492569" cy="34623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</p:grp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9CB11FB7-C782-4856-96E9-E342A7D21848}"/>
                  </a:ext>
                </a:extLst>
              </p:cNvPr>
              <p:cNvSpPr txBox="1"/>
              <p:nvPr/>
            </p:nvSpPr>
            <p:spPr>
              <a:xfrm>
                <a:off x="3385911" y="1952716"/>
                <a:ext cx="1665715" cy="116252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b="1" dirty="0"/>
                  <a:t>Home range:</a:t>
                </a:r>
              </a:p>
              <a:p>
                <a:pPr algn="ctr"/>
                <a:r>
                  <a:rPr lang="pt-BR" sz="1600" b="1" dirty="0"/>
                  <a:t>~400 ha</a:t>
                </a: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4B05D06C-7554-48A7-B32D-8B38E04E5FF0}"/>
                </a:ext>
              </a:extLst>
            </p:cNvPr>
            <p:cNvSpPr txBox="1"/>
            <p:nvPr/>
          </p:nvSpPr>
          <p:spPr>
            <a:xfrm>
              <a:off x="554579" y="5097420"/>
              <a:ext cx="226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Continuous</a:t>
              </a:r>
              <a:r>
                <a:rPr lang="pt-BR" b="1" dirty="0"/>
                <a:t> </a:t>
              </a:r>
              <a:r>
                <a:rPr lang="pt-BR" b="1" dirty="0" err="1"/>
                <a:t>forest</a:t>
              </a:r>
              <a:endParaRPr lang="pt-BR" b="1" dirty="0"/>
            </a:p>
          </p:txBody>
        </p:sp>
      </p:grp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C5ABAF9-819E-47B8-A36D-00EDDC03F7FE}"/>
              </a:ext>
            </a:extLst>
          </p:cNvPr>
          <p:cNvSpPr txBox="1"/>
          <p:nvPr/>
        </p:nvSpPr>
        <p:spPr>
          <a:xfrm>
            <a:off x="207856" y="1271383"/>
            <a:ext cx="2931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Small</a:t>
            </a:r>
            <a:r>
              <a:rPr lang="pt-BR" sz="2000" b="1" dirty="0"/>
              <a:t> patch</a:t>
            </a:r>
          </a:p>
          <a:p>
            <a:pPr algn="ctr"/>
            <a:r>
              <a:rPr lang="pt-BR" sz="2000" b="1" dirty="0"/>
              <a:t>(100 ha) - </a:t>
            </a:r>
            <a:r>
              <a:rPr lang="pt-BR" sz="2000" b="1" dirty="0" err="1"/>
              <a:t>Guareí</a:t>
            </a:r>
            <a:endParaRPr lang="pt-BR" sz="2000" b="1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C678801-E154-4EB4-BC20-2E3F2CD86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28" y="1305928"/>
            <a:ext cx="4939144" cy="4277549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EFFDB480-72DB-4476-87F5-8E31D4E93F75}"/>
              </a:ext>
            </a:extLst>
          </p:cNvPr>
          <p:cNvSpPr txBox="1"/>
          <p:nvPr/>
        </p:nvSpPr>
        <p:spPr>
          <a:xfrm>
            <a:off x="8463610" y="3096417"/>
            <a:ext cx="3341979" cy="1318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spcBef>
                <a:spcPct val="0"/>
              </a:spcBef>
              <a:defRPr sz="20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Implementation</a:t>
            </a:r>
            <a:r>
              <a:rPr lang="pt-BR" dirty="0"/>
              <a:t> </a:t>
            </a:r>
            <a:r>
              <a:rPr lang="pt-BR" dirty="0" err="1"/>
              <a:t>hypothesis</a:t>
            </a:r>
            <a:r>
              <a:rPr lang="pt-BR" dirty="0"/>
              <a:t>:</a:t>
            </a:r>
          </a:p>
          <a:p>
            <a:r>
              <a:rPr lang="pt-BR" b="0" dirty="0"/>
              <a:t>1) </a:t>
            </a:r>
            <a:r>
              <a:rPr lang="pt-BR" b="0" dirty="0" err="1"/>
              <a:t>Step</a:t>
            </a:r>
            <a:r>
              <a:rPr lang="pt-BR" b="0" dirty="0"/>
              <a:t> </a:t>
            </a:r>
            <a:r>
              <a:rPr lang="pt-BR" b="0" dirty="0" err="1"/>
              <a:t>length</a:t>
            </a:r>
            <a:r>
              <a:rPr lang="pt-BR" b="0" dirty="0"/>
              <a:t> + </a:t>
            </a:r>
            <a:r>
              <a:rPr lang="pt-BR" b="0" dirty="0" err="1"/>
              <a:t>turning</a:t>
            </a:r>
            <a:r>
              <a:rPr lang="pt-BR" b="0" dirty="0"/>
              <a:t> </a:t>
            </a:r>
            <a:r>
              <a:rPr lang="pt-BR" b="0" dirty="0" err="1"/>
              <a:t>angles</a:t>
            </a:r>
            <a:endParaRPr lang="pt-BR" b="0" dirty="0"/>
          </a:p>
          <a:p>
            <a:r>
              <a:rPr lang="pt-BR" b="0" dirty="0"/>
              <a:t>2) </a:t>
            </a:r>
            <a:r>
              <a:rPr lang="pt-BR" b="0" dirty="0" err="1"/>
              <a:t>Resource</a:t>
            </a:r>
            <a:r>
              <a:rPr lang="pt-BR" b="0" dirty="0"/>
              <a:t> </a:t>
            </a:r>
            <a:r>
              <a:rPr lang="pt-BR" b="0" dirty="0" err="1"/>
              <a:t>distributions</a:t>
            </a:r>
            <a:endParaRPr lang="pt-BR" b="0" dirty="0"/>
          </a:p>
          <a:p>
            <a:r>
              <a:rPr lang="pt-BR" b="0" dirty="0"/>
              <a:t>3) </a:t>
            </a:r>
            <a:r>
              <a:rPr lang="pt-BR" b="0" dirty="0" err="1"/>
              <a:t>Territoriality</a:t>
            </a:r>
            <a:endParaRPr lang="pt-BR" b="0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5177EA1-87D7-4142-A626-F138E4700FC4}"/>
              </a:ext>
            </a:extLst>
          </p:cNvPr>
          <p:cNvSpPr/>
          <p:nvPr/>
        </p:nvSpPr>
        <p:spPr>
          <a:xfrm>
            <a:off x="8102139" y="486329"/>
            <a:ext cx="3760121" cy="1631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Multi pattern validation: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1) Home range size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2) Daily Path Length (DPL)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3) Activity Budget</a:t>
            </a:r>
          </a:p>
          <a:p>
            <a:pPr algn="ctr">
              <a:spcBef>
                <a:spcPct val="0"/>
              </a:spcBef>
            </a:pPr>
            <a:r>
              <a:rPr lang="en-US" sz="2000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4) Seed Dispersal Distance (SDD)</a:t>
            </a:r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983A5E5A-27F3-4DCF-8298-4F1DB7DABB1C}"/>
              </a:ext>
            </a:extLst>
          </p:cNvPr>
          <p:cNvSpPr/>
          <p:nvPr/>
        </p:nvSpPr>
        <p:spPr>
          <a:xfrm>
            <a:off x="9784236" y="2360378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A231EEE-231F-446F-9091-470F38B8F603}"/>
              </a:ext>
            </a:extLst>
          </p:cNvPr>
          <p:cNvSpPr txBox="1"/>
          <p:nvPr/>
        </p:nvSpPr>
        <p:spPr>
          <a:xfrm>
            <a:off x="100852" y="117970"/>
            <a:ext cx="566765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53310059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56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1" y="117970"/>
            <a:ext cx="6387497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5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SCENARIO SIMULATION</a:t>
            </a:r>
          </a:p>
        </p:txBody>
      </p:sp>
    </p:spTree>
    <p:extLst>
      <p:ext uri="{BB962C8B-B14F-4D97-AF65-F5344CB8AC3E}">
        <p14:creationId xmlns:p14="http://schemas.microsoft.com/office/powerpoint/2010/main" val="172520509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25B9FE45-215F-486C-AC2C-0C859CDB77BE}"/>
              </a:ext>
            </a:extLst>
          </p:cNvPr>
          <p:cNvGrpSpPr/>
          <p:nvPr/>
        </p:nvGrpSpPr>
        <p:grpSpPr>
          <a:xfrm>
            <a:off x="3959178" y="3166990"/>
            <a:ext cx="3898792" cy="2789748"/>
            <a:chOff x="6034893" y="3921513"/>
            <a:chExt cx="2195449" cy="1810192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25BBD7EB-98AB-451E-B7C7-D8EACE44E058}"/>
                </a:ext>
              </a:extLst>
            </p:cNvPr>
            <p:cNvSpPr/>
            <p:nvPr/>
          </p:nvSpPr>
          <p:spPr>
            <a:xfrm>
              <a:off x="6109855" y="5270240"/>
              <a:ext cx="316007" cy="2690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>
                <a:latin typeface="TimesNewRomanPSMT"/>
              </a:endParaRPr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EFBC3EA1-DA88-4C6D-8195-8B59E4A46BF8}"/>
                </a:ext>
              </a:extLst>
            </p:cNvPr>
            <p:cNvSpPr/>
            <p:nvPr/>
          </p:nvSpPr>
          <p:spPr>
            <a:xfrm>
              <a:off x="7651730" y="5254754"/>
              <a:ext cx="578612" cy="300060"/>
            </a:xfrm>
            <a:custGeom>
              <a:avLst/>
              <a:gdLst>
                <a:gd name="connsiteX0" fmla="*/ 312420 w 1699608"/>
                <a:gd name="connsiteY0" fmla="*/ 220980 h 563883"/>
                <a:gd name="connsiteX1" fmla="*/ 312420 w 1699608"/>
                <a:gd name="connsiteY1" fmla="*/ 220980 h 563883"/>
                <a:gd name="connsiteX2" fmla="*/ 342900 w 1699608"/>
                <a:gd name="connsiteY2" fmla="*/ 160020 h 563883"/>
                <a:gd name="connsiteX3" fmla="*/ 388620 w 1699608"/>
                <a:gd name="connsiteY3" fmla="*/ 167640 h 563883"/>
                <a:gd name="connsiteX4" fmla="*/ 434340 w 1699608"/>
                <a:gd name="connsiteY4" fmla="*/ 190500 h 563883"/>
                <a:gd name="connsiteX5" fmla="*/ 441960 w 1699608"/>
                <a:gd name="connsiteY5" fmla="*/ 213360 h 563883"/>
                <a:gd name="connsiteX6" fmla="*/ 480060 w 1699608"/>
                <a:gd name="connsiteY6" fmla="*/ 259080 h 563883"/>
                <a:gd name="connsiteX7" fmla="*/ 541020 w 1699608"/>
                <a:gd name="connsiteY7" fmla="*/ 243840 h 563883"/>
                <a:gd name="connsiteX8" fmla="*/ 563880 w 1699608"/>
                <a:gd name="connsiteY8" fmla="*/ 236220 h 563883"/>
                <a:gd name="connsiteX9" fmla="*/ 609600 w 1699608"/>
                <a:gd name="connsiteY9" fmla="*/ 205740 h 563883"/>
                <a:gd name="connsiteX10" fmla="*/ 632460 w 1699608"/>
                <a:gd name="connsiteY10" fmla="*/ 190500 h 563883"/>
                <a:gd name="connsiteX11" fmla="*/ 678180 w 1699608"/>
                <a:gd name="connsiteY11" fmla="*/ 175260 h 563883"/>
                <a:gd name="connsiteX12" fmla="*/ 762000 w 1699608"/>
                <a:gd name="connsiteY12" fmla="*/ 190500 h 563883"/>
                <a:gd name="connsiteX13" fmla="*/ 807720 w 1699608"/>
                <a:gd name="connsiteY13" fmla="*/ 220980 h 563883"/>
                <a:gd name="connsiteX14" fmla="*/ 830580 w 1699608"/>
                <a:gd name="connsiteY14" fmla="*/ 243840 h 563883"/>
                <a:gd name="connsiteX15" fmla="*/ 853440 w 1699608"/>
                <a:gd name="connsiteY15" fmla="*/ 251460 h 563883"/>
                <a:gd name="connsiteX16" fmla="*/ 899160 w 1699608"/>
                <a:gd name="connsiteY16" fmla="*/ 243840 h 563883"/>
                <a:gd name="connsiteX17" fmla="*/ 922020 w 1699608"/>
                <a:gd name="connsiteY17" fmla="*/ 220980 h 563883"/>
                <a:gd name="connsiteX18" fmla="*/ 952500 w 1699608"/>
                <a:gd name="connsiteY18" fmla="*/ 167640 h 563883"/>
                <a:gd name="connsiteX19" fmla="*/ 960120 w 1699608"/>
                <a:gd name="connsiteY19" fmla="*/ 144780 h 563883"/>
                <a:gd name="connsiteX20" fmla="*/ 967740 w 1699608"/>
                <a:gd name="connsiteY20" fmla="*/ 76200 h 563883"/>
                <a:gd name="connsiteX21" fmla="*/ 975360 w 1699608"/>
                <a:gd name="connsiteY21" fmla="*/ 22860 h 563883"/>
                <a:gd name="connsiteX22" fmla="*/ 998220 w 1699608"/>
                <a:gd name="connsiteY22" fmla="*/ 15240 h 563883"/>
                <a:gd name="connsiteX23" fmla="*/ 1036320 w 1699608"/>
                <a:gd name="connsiteY23" fmla="*/ 7620 h 563883"/>
                <a:gd name="connsiteX24" fmla="*/ 1066800 w 1699608"/>
                <a:gd name="connsiteY24" fmla="*/ 0 h 563883"/>
                <a:gd name="connsiteX25" fmla="*/ 1127760 w 1699608"/>
                <a:gd name="connsiteY25" fmla="*/ 22860 h 563883"/>
                <a:gd name="connsiteX26" fmla="*/ 1120140 w 1699608"/>
                <a:gd name="connsiteY26" fmla="*/ 76200 h 563883"/>
                <a:gd name="connsiteX27" fmla="*/ 1104900 w 1699608"/>
                <a:gd name="connsiteY27" fmla="*/ 99060 h 563883"/>
                <a:gd name="connsiteX28" fmla="*/ 1097280 w 1699608"/>
                <a:gd name="connsiteY28" fmla="*/ 137160 h 563883"/>
                <a:gd name="connsiteX29" fmla="*/ 1066800 w 1699608"/>
                <a:gd name="connsiteY29" fmla="*/ 182880 h 563883"/>
                <a:gd name="connsiteX30" fmla="*/ 1051560 w 1699608"/>
                <a:gd name="connsiteY30" fmla="*/ 205740 h 563883"/>
                <a:gd name="connsiteX31" fmla="*/ 1043940 w 1699608"/>
                <a:gd name="connsiteY31" fmla="*/ 228600 h 563883"/>
                <a:gd name="connsiteX32" fmla="*/ 1051560 w 1699608"/>
                <a:gd name="connsiteY32" fmla="*/ 251460 h 563883"/>
                <a:gd name="connsiteX33" fmla="*/ 1097280 w 1699608"/>
                <a:gd name="connsiteY33" fmla="*/ 236220 h 563883"/>
                <a:gd name="connsiteX34" fmla="*/ 1165860 w 1699608"/>
                <a:gd name="connsiteY34" fmla="*/ 205740 h 563883"/>
                <a:gd name="connsiteX35" fmla="*/ 1508760 w 1699608"/>
                <a:gd name="connsiteY35" fmla="*/ 190500 h 563883"/>
                <a:gd name="connsiteX36" fmla="*/ 1539240 w 1699608"/>
                <a:gd name="connsiteY36" fmla="*/ 182880 h 563883"/>
                <a:gd name="connsiteX37" fmla="*/ 1615440 w 1699608"/>
                <a:gd name="connsiteY37" fmla="*/ 198120 h 563883"/>
                <a:gd name="connsiteX38" fmla="*/ 1638300 w 1699608"/>
                <a:gd name="connsiteY38" fmla="*/ 220980 h 563883"/>
                <a:gd name="connsiteX39" fmla="*/ 1684020 w 1699608"/>
                <a:gd name="connsiteY39" fmla="*/ 251460 h 563883"/>
                <a:gd name="connsiteX40" fmla="*/ 1699260 w 1699608"/>
                <a:gd name="connsiteY40" fmla="*/ 274320 h 563883"/>
                <a:gd name="connsiteX41" fmla="*/ 1691640 w 1699608"/>
                <a:gd name="connsiteY41" fmla="*/ 297180 h 563883"/>
                <a:gd name="connsiteX42" fmla="*/ 1607820 w 1699608"/>
                <a:gd name="connsiteY42" fmla="*/ 320040 h 563883"/>
                <a:gd name="connsiteX43" fmla="*/ 1539240 w 1699608"/>
                <a:gd name="connsiteY43" fmla="*/ 327660 h 563883"/>
                <a:gd name="connsiteX44" fmla="*/ 1485900 w 1699608"/>
                <a:gd name="connsiteY44" fmla="*/ 350520 h 563883"/>
                <a:gd name="connsiteX45" fmla="*/ 1470660 w 1699608"/>
                <a:gd name="connsiteY45" fmla="*/ 373380 h 563883"/>
                <a:gd name="connsiteX46" fmla="*/ 1485900 w 1699608"/>
                <a:gd name="connsiteY46" fmla="*/ 434340 h 563883"/>
                <a:gd name="connsiteX47" fmla="*/ 1501140 w 1699608"/>
                <a:gd name="connsiteY47" fmla="*/ 457200 h 563883"/>
                <a:gd name="connsiteX48" fmla="*/ 1478280 w 1699608"/>
                <a:gd name="connsiteY48" fmla="*/ 487680 h 563883"/>
                <a:gd name="connsiteX49" fmla="*/ 1447800 w 1699608"/>
                <a:gd name="connsiteY49" fmla="*/ 502920 h 563883"/>
                <a:gd name="connsiteX50" fmla="*/ 1371600 w 1699608"/>
                <a:gd name="connsiteY50" fmla="*/ 525780 h 563883"/>
                <a:gd name="connsiteX51" fmla="*/ 1272540 w 1699608"/>
                <a:gd name="connsiteY51" fmla="*/ 495300 h 563883"/>
                <a:gd name="connsiteX52" fmla="*/ 1257300 w 1699608"/>
                <a:gd name="connsiteY52" fmla="*/ 457200 h 563883"/>
                <a:gd name="connsiteX53" fmla="*/ 1234440 w 1699608"/>
                <a:gd name="connsiteY53" fmla="*/ 434340 h 563883"/>
                <a:gd name="connsiteX54" fmla="*/ 1211580 w 1699608"/>
                <a:gd name="connsiteY54" fmla="*/ 388620 h 563883"/>
                <a:gd name="connsiteX55" fmla="*/ 1188720 w 1699608"/>
                <a:gd name="connsiteY55" fmla="*/ 365760 h 563883"/>
                <a:gd name="connsiteX56" fmla="*/ 1158240 w 1699608"/>
                <a:gd name="connsiteY56" fmla="*/ 358140 h 563883"/>
                <a:gd name="connsiteX57" fmla="*/ 1036320 w 1699608"/>
                <a:gd name="connsiteY57" fmla="*/ 365760 h 563883"/>
                <a:gd name="connsiteX58" fmla="*/ 990600 w 1699608"/>
                <a:gd name="connsiteY58" fmla="*/ 381000 h 563883"/>
                <a:gd name="connsiteX59" fmla="*/ 807720 w 1699608"/>
                <a:gd name="connsiteY59" fmla="*/ 388620 h 563883"/>
                <a:gd name="connsiteX60" fmla="*/ 800100 w 1699608"/>
                <a:gd name="connsiteY60" fmla="*/ 411480 h 563883"/>
                <a:gd name="connsiteX61" fmla="*/ 822960 w 1699608"/>
                <a:gd name="connsiteY61" fmla="*/ 495300 h 563883"/>
                <a:gd name="connsiteX62" fmla="*/ 830580 w 1699608"/>
                <a:gd name="connsiteY62" fmla="*/ 518160 h 563883"/>
                <a:gd name="connsiteX63" fmla="*/ 822960 w 1699608"/>
                <a:gd name="connsiteY63" fmla="*/ 556260 h 563883"/>
                <a:gd name="connsiteX64" fmla="*/ 792480 w 1699608"/>
                <a:gd name="connsiteY64" fmla="*/ 563880 h 563883"/>
                <a:gd name="connsiteX65" fmla="*/ 640080 w 1699608"/>
                <a:gd name="connsiteY65" fmla="*/ 548640 h 563883"/>
                <a:gd name="connsiteX66" fmla="*/ 601980 w 1699608"/>
                <a:gd name="connsiteY66" fmla="*/ 533400 h 563883"/>
                <a:gd name="connsiteX67" fmla="*/ 579120 w 1699608"/>
                <a:gd name="connsiteY67" fmla="*/ 525780 h 563883"/>
                <a:gd name="connsiteX68" fmla="*/ 548640 w 1699608"/>
                <a:gd name="connsiteY68" fmla="*/ 510540 h 563883"/>
                <a:gd name="connsiteX69" fmla="*/ 510540 w 1699608"/>
                <a:gd name="connsiteY69" fmla="*/ 441960 h 563883"/>
                <a:gd name="connsiteX70" fmla="*/ 502920 w 1699608"/>
                <a:gd name="connsiteY70" fmla="*/ 381000 h 563883"/>
                <a:gd name="connsiteX71" fmla="*/ 472440 w 1699608"/>
                <a:gd name="connsiteY71" fmla="*/ 365760 h 563883"/>
                <a:gd name="connsiteX72" fmla="*/ 91440 w 1699608"/>
                <a:gd name="connsiteY72" fmla="*/ 358140 h 563883"/>
                <a:gd name="connsiteX73" fmla="*/ 38100 w 1699608"/>
                <a:gd name="connsiteY73" fmla="*/ 342900 h 563883"/>
                <a:gd name="connsiteX74" fmla="*/ 0 w 1699608"/>
                <a:gd name="connsiteY74" fmla="*/ 297180 h 563883"/>
                <a:gd name="connsiteX75" fmla="*/ 22860 w 1699608"/>
                <a:gd name="connsiteY75" fmla="*/ 251460 h 563883"/>
                <a:gd name="connsiteX76" fmla="*/ 68580 w 1699608"/>
                <a:gd name="connsiteY76" fmla="*/ 236220 h 563883"/>
                <a:gd name="connsiteX77" fmla="*/ 266700 w 1699608"/>
                <a:gd name="connsiteY77" fmla="*/ 228600 h 563883"/>
                <a:gd name="connsiteX78" fmla="*/ 312420 w 1699608"/>
                <a:gd name="connsiteY78" fmla="*/ 198120 h 563883"/>
                <a:gd name="connsiteX79" fmla="*/ 312420 w 1699608"/>
                <a:gd name="connsiteY79" fmla="*/ 220980 h 5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699608" h="563883">
                  <a:moveTo>
                    <a:pt x="312420" y="220980"/>
                  </a:moveTo>
                  <a:lnTo>
                    <a:pt x="312420" y="220980"/>
                  </a:lnTo>
                  <a:cubicBezTo>
                    <a:pt x="322580" y="200660"/>
                    <a:pt x="324288" y="173048"/>
                    <a:pt x="342900" y="160020"/>
                  </a:cubicBezTo>
                  <a:cubicBezTo>
                    <a:pt x="355557" y="151160"/>
                    <a:pt x="373538" y="164288"/>
                    <a:pt x="388620" y="167640"/>
                  </a:cubicBezTo>
                  <a:cubicBezTo>
                    <a:pt x="412281" y="172898"/>
                    <a:pt x="413789" y="176800"/>
                    <a:pt x="434340" y="190500"/>
                  </a:cubicBezTo>
                  <a:cubicBezTo>
                    <a:pt x="436880" y="198120"/>
                    <a:pt x="438368" y="206176"/>
                    <a:pt x="441960" y="213360"/>
                  </a:cubicBezTo>
                  <a:cubicBezTo>
                    <a:pt x="452569" y="234578"/>
                    <a:pt x="463208" y="242228"/>
                    <a:pt x="480060" y="259080"/>
                  </a:cubicBezTo>
                  <a:cubicBezTo>
                    <a:pt x="500380" y="254000"/>
                    <a:pt x="521149" y="250464"/>
                    <a:pt x="541020" y="243840"/>
                  </a:cubicBezTo>
                  <a:cubicBezTo>
                    <a:pt x="548640" y="241300"/>
                    <a:pt x="556859" y="240121"/>
                    <a:pt x="563880" y="236220"/>
                  </a:cubicBezTo>
                  <a:cubicBezTo>
                    <a:pt x="579891" y="227325"/>
                    <a:pt x="594360" y="215900"/>
                    <a:pt x="609600" y="205740"/>
                  </a:cubicBezTo>
                  <a:cubicBezTo>
                    <a:pt x="617220" y="200660"/>
                    <a:pt x="623772" y="193396"/>
                    <a:pt x="632460" y="190500"/>
                  </a:cubicBezTo>
                  <a:lnTo>
                    <a:pt x="678180" y="175260"/>
                  </a:lnTo>
                  <a:cubicBezTo>
                    <a:pt x="691465" y="176921"/>
                    <a:pt x="741538" y="179132"/>
                    <a:pt x="762000" y="190500"/>
                  </a:cubicBezTo>
                  <a:cubicBezTo>
                    <a:pt x="778011" y="199395"/>
                    <a:pt x="792480" y="210820"/>
                    <a:pt x="807720" y="220980"/>
                  </a:cubicBezTo>
                  <a:cubicBezTo>
                    <a:pt x="816686" y="226958"/>
                    <a:pt x="821614" y="237862"/>
                    <a:pt x="830580" y="243840"/>
                  </a:cubicBezTo>
                  <a:cubicBezTo>
                    <a:pt x="837263" y="248295"/>
                    <a:pt x="845820" y="248920"/>
                    <a:pt x="853440" y="251460"/>
                  </a:cubicBezTo>
                  <a:cubicBezTo>
                    <a:pt x="868680" y="248920"/>
                    <a:pt x="885041" y="250115"/>
                    <a:pt x="899160" y="243840"/>
                  </a:cubicBezTo>
                  <a:cubicBezTo>
                    <a:pt x="909008" y="239463"/>
                    <a:pt x="915121" y="229259"/>
                    <a:pt x="922020" y="220980"/>
                  </a:cubicBezTo>
                  <a:cubicBezTo>
                    <a:pt x="933274" y="207475"/>
                    <a:pt x="945924" y="182984"/>
                    <a:pt x="952500" y="167640"/>
                  </a:cubicBezTo>
                  <a:cubicBezTo>
                    <a:pt x="955664" y="160257"/>
                    <a:pt x="957580" y="152400"/>
                    <a:pt x="960120" y="144780"/>
                  </a:cubicBezTo>
                  <a:cubicBezTo>
                    <a:pt x="962660" y="121920"/>
                    <a:pt x="964887" y="99023"/>
                    <a:pt x="967740" y="76200"/>
                  </a:cubicBezTo>
                  <a:cubicBezTo>
                    <a:pt x="969968" y="58378"/>
                    <a:pt x="967328" y="38924"/>
                    <a:pt x="975360" y="22860"/>
                  </a:cubicBezTo>
                  <a:cubicBezTo>
                    <a:pt x="978952" y="15676"/>
                    <a:pt x="990428" y="17188"/>
                    <a:pt x="998220" y="15240"/>
                  </a:cubicBezTo>
                  <a:cubicBezTo>
                    <a:pt x="1010785" y="12099"/>
                    <a:pt x="1023677" y="10430"/>
                    <a:pt x="1036320" y="7620"/>
                  </a:cubicBezTo>
                  <a:cubicBezTo>
                    <a:pt x="1046543" y="5348"/>
                    <a:pt x="1056640" y="2540"/>
                    <a:pt x="1066800" y="0"/>
                  </a:cubicBezTo>
                  <a:cubicBezTo>
                    <a:pt x="1071474" y="935"/>
                    <a:pt x="1124110" y="6433"/>
                    <a:pt x="1127760" y="22860"/>
                  </a:cubicBezTo>
                  <a:cubicBezTo>
                    <a:pt x="1131656" y="40393"/>
                    <a:pt x="1125301" y="58997"/>
                    <a:pt x="1120140" y="76200"/>
                  </a:cubicBezTo>
                  <a:cubicBezTo>
                    <a:pt x="1117508" y="84972"/>
                    <a:pt x="1109980" y="91440"/>
                    <a:pt x="1104900" y="99060"/>
                  </a:cubicBezTo>
                  <a:cubicBezTo>
                    <a:pt x="1102360" y="111760"/>
                    <a:pt x="1102639" y="125369"/>
                    <a:pt x="1097280" y="137160"/>
                  </a:cubicBezTo>
                  <a:cubicBezTo>
                    <a:pt x="1089701" y="153834"/>
                    <a:pt x="1076960" y="167640"/>
                    <a:pt x="1066800" y="182880"/>
                  </a:cubicBezTo>
                  <a:cubicBezTo>
                    <a:pt x="1061720" y="190500"/>
                    <a:pt x="1054456" y="197052"/>
                    <a:pt x="1051560" y="205740"/>
                  </a:cubicBezTo>
                  <a:lnTo>
                    <a:pt x="1043940" y="228600"/>
                  </a:lnTo>
                  <a:cubicBezTo>
                    <a:pt x="1046480" y="236220"/>
                    <a:pt x="1043609" y="250324"/>
                    <a:pt x="1051560" y="251460"/>
                  </a:cubicBezTo>
                  <a:cubicBezTo>
                    <a:pt x="1067463" y="253732"/>
                    <a:pt x="1083914" y="245131"/>
                    <a:pt x="1097280" y="236220"/>
                  </a:cubicBezTo>
                  <a:cubicBezTo>
                    <a:pt x="1119105" y="221670"/>
                    <a:pt x="1136713" y="207035"/>
                    <a:pt x="1165860" y="205740"/>
                  </a:cubicBezTo>
                  <a:lnTo>
                    <a:pt x="1508760" y="190500"/>
                  </a:lnTo>
                  <a:cubicBezTo>
                    <a:pt x="1518920" y="187960"/>
                    <a:pt x="1528767" y="182880"/>
                    <a:pt x="1539240" y="182880"/>
                  </a:cubicBezTo>
                  <a:cubicBezTo>
                    <a:pt x="1574264" y="182880"/>
                    <a:pt x="1587288" y="188736"/>
                    <a:pt x="1615440" y="198120"/>
                  </a:cubicBezTo>
                  <a:cubicBezTo>
                    <a:pt x="1623060" y="205740"/>
                    <a:pt x="1629794" y="214364"/>
                    <a:pt x="1638300" y="220980"/>
                  </a:cubicBezTo>
                  <a:cubicBezTo>
                    <a:pt x="1652758" y="232225"/>
                    <a:pt x="1684020" y="251460"/>
                    <a:pt x="1684020" y="251460"/>
                  </a:cubicBezTo>
                  <a:cubicBezTo>
                    <a:pt x="1689100" y="259080"/>
                    <a:pt x="1697754" y="265287"/>
                    <a:pt x="1699260" y="274320"/>
                  </a:cubicBezTo>
                  <a:cubicBezTo>
                    <a:pt x="1700580" y="282243"/>
                    <a:pt x="1698176" y="292511"/>
                    <a:pt x="1691640" y="297180"/>
                  </a:cubicBezTo>
                  <a:cubicBezTo>
                    <a:pt x="1678984" y="306220"/>
                    <a:pt x="1625109" y="317570"/>
                    <a:pt x="1607820" y="320040"/>
                  </a:cubicBezTo>
                  <a:cubicBezTo>
                    <a:pt x="1585050" y="323293"/>
                    <a:pt x="1562100" y="325120"/>
                    <a:pt x="1539240" y="327660"/>
                  </a:cubicBezTo>
                  <a:cubicBezTo>
                    <a:pt x="1515922" y="333489"/>
                    <a:pt x="1503441" y="332979"/>
                    <a:pt x="1485900" y="350520"/>
                  </a:cubicBezTo>
                  <a:cubicBezTo>
                    <a:pt x="1479424" y="356996"/>
                    <a:pt x="1475740" y="365760"/>
                    <a:pt x="1470660" y="373380"/>
                  </a:cubicBezTo>
                  <a:cubicBezTo>
                    <a:pt x="1473558" y="387871"/>
                    <a:pt x="1478090" y="418719"/>
                    <a:pt x="1485900" y="434340"/>
                  </a:cubicBezTo>
                  <a:cubicBezTo>
                    <a:pt x="1489996" y="442531"/>
                    <a:pt x="1496060" y="449580"/>
                    <a:pt x="1501140" y="457200"/>
                  </a:cubicBezTo>
                  <a:cubicBezTo>
                    <a:pt x="1493520" y="467360"/>
                    <a:pt x="1487923" y="479415"/>
                    <a:pt x="1478280" y="487680"/>
                  </a:cubicBezTo>
                  <a:cubicBezTo>
                    <a:pt x="1469655" y="495072"/>
                    <a:pt x="1458347" y="498701"/>
                    <a:pt x="1447800" y="502920"/>
                  </a:cubicBezTo>
                  <a:cubicBezTo>
                    <a:pt x="1416880" y="515288"/>
                    <a:pt x="1401539" y="518295"/>
                    <a:pt x="1371600" y="525780"/>
                  </a:cubicBezTo>
                  <a:cubicBezTo>
                    <a:pt x="1336989" y="521454"/>
                    <a:pt x="1298515" y="524985"/>
                    <a:pt x="1272540" y="495300"/>
                  </a:cubicBezTo>
                  <a:cubicBezTo>
                    <a:pt x="1263533" y="485006"/>
                    <a:pt x="1264549" y="468799"/>
                    <a:pt x="1257300" y="457200"/>
                  </a:cubicBezTo>
                  <a:cubicBezTo>
                    <a:pt x="1251589" y="448062"/>
                    <a:pt x="1242060" y="441960"/>
                    <a:pt x="1234440" y="434340"/>
                  </a:cubicBezTo>
                  <a:cubicBezTo>
                    <a:pt x="1226803" y="411429"/>
                    <a:pt x="1227993" y="408315"/>
                    <a:pt x="1211580" y="388620"/>
                  </a:cubicBezTo>
                  <a:cubicBezTo>
                    <a:pt x="1204681" y="380341"/>
                    <a:pt x="1198076" y="371107"/>
                    <a:pt x="1188720" y="365760"/>
                  </a:cubicBezTo>
                  <a:cubicBezTo>
                    <a:pt x="1179627" y="360564"/>
                    <a:pt x="1168400" y="360680"/>
                    <a:pt x="1158240" y="358140"/>
                  </a:cubicBezTo>
                  <a:cubicBezTo>
                    <a:pt x="1117600" y="360680"/>
                    <a:pt x="1076666" y="360258"/>
                    <a:pt x="1036320" y="365760"/>
                  </a:cubicBezTo>
                  <a:cubicBezTo>
                    <a:pt x="1020403" y="367931"/>
                    <a:pt x="1006650" y="380331"/>
                    <a:pt x="990600" y="381000"/>
                  </a:cubicBezTo>
                  <a:lnTo>
                    <a:pt x="807720" y="388620"/>
                  </a:lnTo>
                  <a:cubicBezTo>
                    <a:pt x="805180" y="396240"/>
                    <a:pt x="800100" y="403448"/>
                    <a:pt x="800100" y="411480"/>
                  </a:cubicBezTo>
                  <a:cubicBezTo>
                    <a:pt x="800100" y="433021"/>
                    <a:pt x="816984" y="477371"/>
                    <a:pt x="822960" y="495300"/>
                  </a:cubicBezTo>
                  <a:lnTo>
                    <a:pt x="830580" y="518160"/>
                  </a:lnTo>
                  <a:cubicBezTo>
                    <a:pt x="828040" y="530860"/>
                    <a:pt x="831251" y="546310"/>
                    <a:pt x="822960" y="556260"/>
                  </a:cubicBezTo>
                  <a:cubicBezTo>
                    <a:pt x="816256" y="564305"/>
                    <a:pt x="802953" y="563880"/>
                    <a:pt x="792480" y="563880"/>
                  </a:cubicBezTo>
                  <a:cubicBezTo>
                    <a:pt x="755198" y="563880"/>
                    <a:pt x="681466" y="553813"/>
                    <a:pt x="640080" y="548640"/>
                  </a:cubicBezTo>
                  <a:cubicBezTo>
                    <a:pt x="627380" y="543560"/>
                    <a:pt x="614787" y="538203"/>
                    <a:pt x="601980" y="533400"/>
                  </a:cubicBezTo>
                  <a:cubicBezTo>
                    <a:pt x="594459" y="530580"/>
                    <a:pt x="586503" y="528944"/>
                    <a:pt x="579120" y="525780"/>
                  </a:cubicBezTo>
                  <a:cubicBezTo>
                    <a:pt x="568679" y="521305"/>
                    <a:pt x="558800" y="515620"/>
                    <a:pt x="548640" y="510540"/>
                  </a:cubicBezTo>
                  <a:cubicBezTo>
                    <a:pt x="513705" y="458137"/>
                    <a:pt x="523952" y="482196"/>
                    <a:pt x="510540" y="441960"/>
                  </a:cubicBezTo>
                  <a:cubicBezTo>
                    <a:pt x="508000" y="421640"/>
                    <a:pt x="512078" y="399316"/>
                    <a:pt x="502920" y="381000"/>
                  </a:cubicBezTo>
                  <a:cubicBezTo>
                    <a:pt x="497840" y="370840"/>
                    <a:pt x="483782" y="366390"/>
                    <a:pt x="472440" y="365760"/>
                  </a:cubicBezTo>
                  <a:cubicBezTo>
                    <a:pt x="345610" y="358714"/>
                    <a:pt x="218440" y="360680"/>
                    <a:pt x="91440" y="358140"/>
                  </a:cubicBezTo>
                  <a:cubicBezTo>
                    <a:pt x="87375" y="357124"/>
                    <a:pt x="44659" y="347273"/>
                    <a:pt x="38100" y="342900"/>
                  </a:cubicBezTo>
                  <a:cubicBezTo>
                    <a:pt x="20499" y="331166"/>
                    <a:pt x="11245" y="314048"/>
                    <a:pt x="0" y="297180"/>
                  </a:cubicBezTo>
                  <a:cubicBezTo>
                    <a:pt x="4152" y="284724"/>
                    <a:pt x="10421" y="259235"/>
                    <a:pt x="22860" y="251460"/>
                  </a:cubicBezTo>
                  <a:cubicBezTo>
                    <a:pt x="36483" y="242946"/>
                    <a:pt x="52527" y="236837"/>
                    <a:pt x="68580" y="236220"/>
                  </a:cubicBezTo>
                  <a:lnTo>
                    <a:pt x="266700" y="228600"/>
                  </a:lnTo>
                  <a:cubicBezTo>
                    <a:pt x="281940" y="218440"/>
                    <a:pt x="295044" y="192328"/>
                    <a:pt x="312420" y="198120"/>
                  </a:cubicBezTo>
                  <a:lnTo>
                    <a:pt x="312420" y="22098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>
                <a:latin typeface="TimesNewRomanPSMT"/>
              </a:endParaRP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34246561-7F0C-45B1-AAFA-322EC30684AA}"/>
                </a:ext>
              </a:extLst>
            </p:cNvPr>
            <p:cNvGrpSpPr/>
            <p:nvPr/>
          </p:nvGrpSpPr>
          <p:grpSpPr>
            <a:xfrm>
              <a:off x="6034893" y="3921513"/>
              <a:ext cx="2103675" cy="1810192"/>
              <a:chOff x="6034893" y="3921513"/>
              <a:chExt cx="2103675" cy="1810192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B35CF10E-2CB3-4F31-9170-370C6373FCF0}"/>
                  </a:ext>
                </a:extLst>
              </p:cNvPr>
              <p:cNvGrpSpPr/>
              <p:nvPr/>
            </p:nvGrpSpPr>
            <p:grpSpPr>
              <a:xfrm>
                <a:off x="6034893" y="3921513"/>
                <a:ext cx="2103675" cy="1810192"/>
                <a:chOff x="5757898" y="2442979"/>
                <a:chExt cx="2704560" cy="2484445"/>
              </a:xfrm>
            </p:grpSpPr>
            <p:grpSp>
              <p:nvGrpSpPr>
                <p:cNvPr id="13" name="Agrupar 12">
                  <a:extLst>
                    <a:ext uri="{FF2B5EF4-FFF2-40B4-BE49-F238E27FC236}">
                      <a16:creationId xmlns:a16="http://schemas.microsoft.com/office/drawing/2014/main" id="{8EEE994F-6ABB-4887-8327-C77DA0BD7435}"/>
                    </a:ext>
                  </a:extLst>
                </p:cNvPr>
                <p:cNvGrpSpPr/>
                <p:nvPr/>
              </p:nvGrpSpPr>
              <p:grpSpPr>
                <a:xfrm>
                  <a:off x="5757898" y="2442979"/>
                  <a:ext cx="2704560" cy="1735415"/>
                  <a:chOff x="5552869" y="2496235"/>
                  <a:chExt cx="2704560" cy="1735415"/>
                </a:xfrm>
              </p:grpSpPr>
              <p:cxnSp>
                <p:nvCxnSpPr>
                  <p:cNvPr id="16" name="Conector de Seta Reta 15">
                    <a:extLst>
                      <a:ext uri="{FF2B5EF4-FFF2-40B4-BE49-F238E27FC236}">
                        <a16:creationId xmlns:a16="http://schemas.microsoft.com/office/drawing/2014/main" id="{6D902427-4DA7-43C1-A500-1D66E32E0D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52869" y="2496235"/>
                    <a:ext cx="0" cy="1735413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ector de Seta Reta 16">
                    <a:extLst>
                      <a:ext uri="{FF2B5EF4-FFF2-40B4-BE49-F238E27FC236}">
                        <a16:creationId xmlns:a16="http://schemas.microsoft.com/office/drawing/2014/main" id="{40DDF29E-3212-49E9-AFF3-5345489AEA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52869" y="4231649"/>
                    <a:ext cx="2704560" cy="1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F1AE1B70-2E4A-4D28-8077-CF721D00E990}"/>
                    </a:ext>
                  </a:extLst>
                </p:cNvPr>
                <p:cNvSpPr txBox="1"/>
                <p:nvPr/>
              </p:nvSpPr>
              <p:spPr>
                <a:xfrm>
                  <a:off x="6244711" y="4209317"/>
                  <a:ext cx="1730930" cy="718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400" dirty="0" err="1">
                      <a:latin typeface="TimesNewRomanPSMT"/>
                      <a:cs typeface="Aparajita" panose="020B0502040204020203" pitchFamily="18" charset="0"/>
                    </a:rPr>
                    <a:t>Fragment</a:t>
                  </a:r>
                  <a:r>
                    <a:rPr lang="pt-BR" sz="1400" dirty="0">
                      <a:latin typeface="TimesNewRomanPSMT"/>
                      <a:cs typeface="Aparajita" panose="020B0502040204020203" pitchFamily="18" charset="0"/>
                    </a:rPr>
                    <a:t> shape (SI)</a:t>
                  </a:r>
                </a:p>
              </p:txBody>
            </p:sp>
          </p:grp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EAC5C390-8412-46C3-A0C5-B294D01156E7}"/>
                  </a:ext>
                </a:extLst>
              </p:cNvPr>
              <p:cNvSpPr/>
              <p:nvPr/>
            </p:nvSpPr>
            <p:spPr>
              <a:xfrm>
                <a:off x="6157956" y="4309552"/>
                <a:ext cx="1783080" cy="754380"/>
              </a:xfrm>
              <a:custGeom>
                <a:avLst/>
                <a:gdLst>
                  <a:gd name="connsiteX0" fmla="*/ 0 w 1783080"/>
                  <a:gd name="connsiteY0" fmla="*/ 754380 h 754380"/>
                  <a:gd name="connsiteX1" fmla="*/ 922020 w 1783080"/>
                  <a:gd name="connsiteY1" fmla="*/ 114300 h 754380"/>
                  <a:gd name="connsiteX2" fmla="*/ 1783080 w 1783080"/>
                  <a:gd name="connsiteY2" fmla="*/ 0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3080" h="754380">
                    <a:moveTo>
                      <a:pt x="0" y="754380"/>
                    </a:moveTo>
                    <a:cubicBezTo>
                      <a:pt x="312420" y="497205"/>
                      <a:pt x="624840" y="240030"/>
                      <a:pt x="922020" y="114300"/>
                    </a:cubicBezTo>
                    <a:cubicBezTo>
                      <a:pt x="1219200" y="-11430"/>
                      <a:pt x="1590040" y="19050"/>
                      <a:pt x="1783080" y="0"/>
                    </a:cubicBez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latin typeface="TimesNewRomanPSMT"/>
                </a:endParaRPr>
              </a:p>
            </p:txBody>
          </p:sp>
        </p:grp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213A5C2-503D-4DBE-A1C4-9BBFEFD71881}"/>
              </a:ext>
            </a:extLst>
          </p:cNvPr>
          <p:cNvGrpSpPr/>
          <p:nvPr/>
        </p:nvGrpSpPr>
        <p:grpSpPr>
          <a:xfrm>
            <a:off x="-348833" y="3166990"/>
            <a:ext cx="4116060" cy="2721806"/>
            <a:chOff x="5303415" y="2283512"/>
            <a:chExt cx="2892455" cy="1810191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17B4E71-E21C-43DE-8D49-2DA57C94CA5B}"/>
                </a:ext>
              </a:extLst>
            </p:cNvPr>
            <p:cNvGrpSpPr/>
            <p:nvPr/>
          </p:nvGrpSpPr>
          <p:grpSpPr>
            <a:xfrm>
              <a:off x="5303415" y="2283512"/>
              <a:ext cx="2892455" cy="1810191"/>
              <a:chOff x="4827281" y="2442979"/>
              <a:chExt cx="3718644" cy="2484444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EE71E6D4-300A-48D0-BA07-8976E517C25C}"/>
                  </a:ext>
                </a:extLst>
              </p:cNvPr>
              <p:cNvGrpSpPr/>
              <p:nvPr/>
            </p:nvGrpSpPr>
            <p:grpSpPr>
              <a:xfrm>
                <a:off x="5757898" y="2442979"/>
                <a:ext cx="2704560" cy="1735415"/>
                <a:chOff x="5552869" y="2496235"/>
                <a:chExt cx="2704560" cy="1735415"/>
              </a:xfrm>
            </p:grpSpPr>
            <p:cxnSp>
              <p:nvCxnSpPr>
                <p:cNvPr id="26" name="Conector de Seta Reta 25">
                  <a:extLst>
                    <a:ext uri="{FF2B5EF4-FFF2-40B4-BE49-F238E27FC236}">
                      <a16:creationId xmlns:a16="http://schemas.microsoft.com/office/drawing/2014/main" id="{DF67B9EC-AC73-4B74-82C1-0A6291A873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2496235"/>
                  <a:ext cx="0" cy="173541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de Seta Reta 26">
                  <a:extLst>
                    <a:ext uri="{FF2B5EF4-FFF2-40B4-BE49-F238E27FC236}">
                      <a16:creationId xmlns:a16="http://schemas.microsoft.com/office/drawing/2014/main" id="{82C114E8-8515-4E14-BEEE-98832432E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4231649"/>
                  <a:ext cx="270456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D3A349F-A3BC-484D-A369-422E60C6C1E2}"/>
                  </a:ext>
                </a:extLst>
              </p:cNvPr>
              <p:cNvSpPr txBox="1"/>
              <p:nvPr/>
            </p:nvSpPr>
            <p:spPr>
              <a:xfrm>
                <a:off x="4827281" y="3014236"/>
                <a:ext cx="1188806" cy="533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latin typeface="TimesNewRomanPSMT"/>
                    <a:cs typeface="Aparajita" panose="020B0502040204020203" pitchFamily="18" charset="0"/>
                  </a:rPr>
                  <a:t>SDD</a:t>
                </a:r>
                <a:br>
                  <a:rPr lang="pt-BR" sz="1600" dirty="0">
                    <a:latin typeface="TimesNewRomanPSMT"/>
                    <a:cs typeface="Aparajita" panose="020B0502040204020203" pitchFamily="18" charset="0"/>
                  </a:rPr>
                </a:br>
                <a:r>
                  <a:rPr lang="pt-BR" sz="1600" dirty="0">
                    <a:latin typeface="TimesNewRomanPSMT"/>
                    <a:cs typeface="Aparajita" panose="020B0502040204020203" pitchFamily="18" charset="0"/>
                  </a:rPr>
                  <a:t>(m)</a:t>
                </a:r>
              </a:p>
            </p:txBody>
          </p:sp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2B702FCE-AF50-492F-BF76-06392C813C24}"/>
                  </a:ext>
                </a:extLst>
              </p:cNvPr>
              <p:cNvSpPr/>
              <p:nvPr/>
            </p:nvSpPr>
            <p:spPr>
              <a:xfrm>
                <a:off x="5757898" y="4251467"/>
                <a:ext cx="280306" cy="253638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latin typeface="TimesNewRomanPSMT"/>
                </a:endParaRPr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0C57D093-831D-46C3-9C3C-D4C5B5413111}"/>
                  </a:ext>
                </a:extLst>
              </p:cNvPr>
              <p:cNvSpPr/>
              <p:nvPr/>
            </p:nvSpPr>
            <p:spPr>
              <a:xfrm>
                <a:off x="8139655" y="4283045"/>
                <a:ext cx="406270" cy="36931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latin typeface="TimesNewRomanPSMT"/>
                </a:endParaRP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1A5467CD-33A9-48A0-8D4F-2036CD94FCF8}"/>
                  </a:ext>
                </a:extLst>
              </p:cNvPr>
              <p:cNvSpPr txBox="1"/>
              <p:nvPr/>
            </p:nvSpPr>
            <p:spPr>
              <a:xfrm>
                <a:off x="6244711" y="4209316"/>
                <a:ext cx="1730930" cy="718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Fragment</a:t>
                </a:r>
                <a:r>
                  <a:rPr lang="pt-BR" sz="1400" dirty="0">
                    <a:latin typeface="TimesNewRomanPSMT"/>
                    <a:cs typeface="Aparajita" panose="020B0502040204020203" pitchFamily="18" charset="0"/>
                  </a:rPr>
                  <a:t> </a:t>
                </a:r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size</a:t>
                </a:r>
                <a:r>
                  <a:rPr lang="pt-BR" sz="1400" dirty="0">
                    <a:latin typeface="TimesNewRomanPSMT"/>
                    <a:cs typeface="Aparajita" panose="020B0502040204020203" pitchFamily="18" charset="0"/>
                  </a:rPr>
                  <a:t> (ha)</a:t>
                </a:r>
              </a:p>
            </p:txBody>
          </p:sp>
        </p:grp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F652EECE-10F0-4138-A519-0C4DB39C725F}"/>
                </a:ext>
              </a:extLst>
            </p:cNvPr>
            <p:cNvSpPr/>
            <p:nvPr/>
          </p:nvSpPr>
          <p:spPr>
            <a:xfrm>
              <a:off x="6157956" y="2411467"/>
              <a:ext cx="1763413" cy="981597"/>
            </a:xfrm>
            <a:custGeom>
              <a:avLst/>
              <a:gdLst>
                <a:gd name="connsiteX0" fmla="*/ 0 w 1783080"/>
                <a:gd name="connsiteY0" fmla="*/ 754380 h 754380"/>
                <a:gd name="connsiteX1" fmla="*/ 922020 w 1783080"/>
                <a:gd name="connsiteY1" fmla="*/ 114300 h 754380"/>
                <a:gd name="connsiteX2" fmla="*/ 1783080 w 1783080"/>
                <a:gd name="connsiteY2" fmla="*/ 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3080" h="754380">
                  <a:moveTo>
                    <a:pt x="0" y="754380"/>
                  </a:moveTo>
                  <a:cubicBezTo>
                    <a:pt x="312420" y="497205"/>
                    <a:pt x="624840" y="240030"/>
                    <a:pt x="922020" y="114300"/>
                  </a:cubicBezTo>
                  <a:cubicBezTo>
                    <a:pt x="1219200" y="-11430"/>
                    <a:pt x="1590040" y="19050"/>
                    <a:pt x="1783080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200">
                <a:latin typeface="TimesNewRomanPSMT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0A8F4CF-B81D-41AA-B04B-5CA71D5CC2E3}"/>
              </a:ext>
            </a:extLst>
          </p:cNvPr>
          <p:cNvGrpSpPr/>
          <p:nvPr/>
        </p:nvGrpSpPr>
        <p:grpSpPr>
          <a:xfrm>
            <a:off x="8020065" y="3166990"/>
            <a:ext cx="4082065" cy="2895598"/>
            <a:chOff x="6257807" y="5042734"/>
            <a:chExt cx="2273631" cy="1854334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6B8E048-FB74-4A4C-91AE-90259024A733}"/>
                </a:ext>
              </a:extLst>
            </p:cNvPr>
            <p:cNvGrpSpPr/>
            <p:nvPr/>
          </p:nvGrpSpPr>
          <p:grpSpPr>
            <a:xfrm>
              <a:off x="6257807" y="5042734"/>
              <a:ext cx="2218029" cy="1854334"/>
              <a:chOff x="5757898" y="2442979"/>
              <a:chExt cx="2851577" cy="2545030"/>
            </a:xfrm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7AB295D4-FB87-44A8-9B78-4735242B160C}"/>
                  </a:ext>
                </a:extLst>
              </p:cNvPr>
              <p:cNvGrpSpPr/>
              <p:nvPr/>
            </p:nvGrpSpPr>
            <p:grpSpPr>
              <a:xfrm>
                <a:off x="5757898" y="2442979"/>
                <a:ext cx="2704560" cy="1735415"/>
                <a:chOff x="5552869" y="2496235"/>
                <a:chExt cx="2704560" cy="1735415"/>
              </a:xfrm>
            </p:grpSpPr>
            <p:cxnSp>
              <p:nvCxnSpPr>
                <p:cNvPr id="95" name="Conector de Seta Reta 94">
                  <a:extLst>
                    <a:ext uri="{FF2B5EF4-FFF2-40B4-BE49-F238E27FC236}">
                      <a16:creationId xmlns:a16="http://schemas.microsoft.com/office/drawing/2014/main" id="{2AF797C0-DCE7-4AFB-BFE9-D3DF9AF142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2496235"/>
                  <a:ext cx="0" cy="173541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ector de Seta Reta 95">
                  <a:extLst>
                    <a:ext uri="{FF2B5EF4-FFF2-40B4-BE49-F238E27FC236}">
                      <a16:creationId xmlns:a16="http://schemas.microsoft.com/office/drawing/2014/main" id="{FFE5D0B4-C38A-4586-8770-06C12D365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2869" y="4231649"/>
                  <a:ext cx="270456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CaixaDeTexto 93">
                <a:extLst>
                  <a:ext uri="{FF2B5EF4-FFF2-40B4-BE49-F238E27FC236}">
                    <a16:creationId xmlns:a16="http://schemas.microsoft.com/office/drawing/2014/main" id="{B70AAE8B-A402-4BA8-B502-EBCD6F3DBE02}"/>
                  </a:ext>
                </a:extLst>
              </p:cNvPr>
              <p:cNvSpPr txBox="1"/>
              <p:nvPr/>
            </p:nvSpPr>
            <p:spPr>
              <a:xfrm>
                <a:off x="5803680" y="4565592"/>
                <a:ext cx="2805795" cy="422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Clumpedness</a:t>
                </a:r>
                <a:r>
                  <a:rPr lang="pt-BR" sz="1400" dirty="0">
                    <a:latin typeface="TimesNewRomanPSMT"/>
                    <a:cs typeface="Aparajita" panose="020B0502040204020203" pitchFamily="18" charset="0"/>
                  </a:rPr>
                  <a:t> </a:t>
                </a:r>
                <a:r>
                  <a:rPr lang="pt-BR" sz="1400" dirty="0" err="1">
                    <a:latin typeface="TimesNewRomanPSMT"/>
                    <a:cs typeface="Aparajita" panose="020B0502040204020203" pitchFamily="18" charset="0"/>
                  </a:rPr>
                  <a:t>degree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</p:grp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489C4EA-37DB-4275-A566-D7C76E4648FE}"/>
                </a:ext>
              </a:extLst>
            </p:cNvPr>
            <p:cNvGrpSpPr/>
            <p:nvPr/>
          </p:nvGrpSpPr>
          <p:grpSpPr>
            <a:xfrm>
              <a:off x="6443040" y="5189758"/>
              <a:ext cx="2088398" cy="1662016"/>
              <a:chOff x="6443040" y="5189758"/>
              <a:chExt cx="2088398" cy="1662016"/>
            </a:xfrm>
          </p:grpSpPr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07F90DAB-0E2B-461E-9308-0A9AD7F9AD78}"/>
                  </a:ext>
                </a:extLst>
              </p:cNvPr>
              <p:cNvGrpSpPr/>
              <p:nvPr/>
            </p:nvGrpSpPr>
            <p:grpSpPr>
              <a:xfrm>
                <a:off x="7183889" y="6344200"/>
                <a:ext cx="302359" cy="257733"/>
                <a:chOff x="2675500" y="1847747"/>
                <a:chExt cx="514127" cy="450985"/>
              </a:xfrm>
            </p:grpSpPr>
            <p:grpSp>
              <p:nvGrpSpPr>
                <p:cNvPr id="78" name="Agrupar 77">
                  <a:extLst>
                    <a:ext uri="{FF2B5EF4-FFF2-40B4-BE49-F238E27FC236}">
                      <a16:creationId xmlns:a16="http://schemas.microsoft.com/office/drawing/2014/main" id="{A11D38C9-0EB8-4E24-BEDB-CD49BD6A0607}"/>
                    </a:ext>
                  </a:extLst>
                </p:cNvPr>
                <p:cNvGrpSpPr/>
                <p:nvPr/>
              </p:nvGrpSpPr>
              <p:grpSpPr>
                <a:xfrm>
                  <a:off x="2675500" y="1847747"/>
                  <a:ext cx="514127" cy="450985"/>
                  <a:chOff x="2446020" y="2095499"/>
                  <a:chExt cx="514127" cy="450985"/>
                </a:xfrm>
              </p:grpSpPr>
              <p:grpSp>
                <p:nvGrpSpPr>
                  <p:cNvPr id="82" name="Agrupar 81">
                    <a:extLst>
                      <a:ext uri="{FF2B5EF4-FFF2-40B4-BE49-F238E27FC236}">
                        <a16:creationId xmlns:a16="http://schemas.microsoft.com/office/drawing/2014/main" id="{66294E0B-A7CE-4EC4-B3BD-BB536FC97323}"/>
                      </a:ext>
                    </a:extLst>
                  </p:cNvPr>
                  <p:cNvGrpSpPr/>
                  <p:nvPr/>
                </p:nvGrpSpPr>
                <p:grpSpPr>
                  <a:xfrm>
                    <a:off x="2446020" y="2095499"/>
                    <a:ext cx="514127" cy="450985"/>
                    <a:chOff x="1393052" y="1155655"/>
                    <a:chExt cx="1567095" cy="1390830"/>
                  </a:xfrm>
                </p:grpSpPr>
                <p:sp>
                  <p:nvSpPr>
                    <p:cNvPr id="87" name="Retângulo 86">
                      <a:extLst>
                        <a:ext uri="{FF2B5EF4-FFF2-40B4-BE49-F238E27FC236}">
                          <a16:creationId xmlns:a16="http://schemas.microsoft.com/office/drawing/2014/main" id="{1372838E-CE93-4318-9A29-61E867F8B7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052" y="1155655"/>
                      <a:ext cx="1567095" cy="139083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88" name="Fluxograma: Mesclar 87">
                      <a:extLst>
                        <a:ext uri="{FF2B5EF4-FFF2-40B4-BE49-F238E27FC236}">
                          <a16:creationId xmlns:a16="http://schemas.microsoft.com/office/drawing/2014/main" id="{BF0FECE6-221B-44E1-868C-DB46204DA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3462" y="1268159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89" name="Fluxograma: Mesclar 88">
                      <a:extLst>
                        <a:ext uri="{FF2B5EF4-FFF2-40B4-BE49-F238E27FC236}">
                          <a16:creationId xmlns:a16="http://schemas.microsoft.com/office/drawing/2014/main" id="{2CF42A17-C7D0-4FB5-96AC-95EFA799D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6303" y="1487547"/>
                      <a:ext cx="156664" cy="119848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90" name="Fluxograma: Mesclar 89">
                      <a:extLst>
                        <a:ext uri="{FF2B5EF4-FFF2-40B4-BE49-F238E27FC236}">
                          <a16:creationId xmlns:a16="http://schemas.microsoft.com/office/drawing/2014/main" id="{523365A8-A24E-47A8-AC7C-DC3AC818E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499" y="1347035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91" name="Fluxograma: Mesclar 90">
                      <a:extLst>
                        <a:ext uri="{FF2B5EF4-FFF2-40B4-BE49-F238E27FC236}">
                          <a16:creationId xmlns:a16="http://schemas.microsoft.com/office/drawing/2014/main" id="{8CC19557-2325-4D34-918A-3528004C48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1280" y="1759795"/>
                      <a:ext cx="156664" cy="119848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</p:grpSp>
              <p:sp>
                <p:nvSpPr>
                  <p:cNvPr id="83" name="Fluxograma: Mesclar 82">
                    <a:extLst>
                      <a:ext uri="{FF2B5EF4-FFF2-40B4-BE49-F238E27FC236}">
                        <a16:creationId xmlns:a16="http://schemas.microsoft.com/office/drawing/2014/main" id="{EC8930BE-BAF8-454E-8628-D9EB4F879AFB}"/>
                      </a:ext>
                    </a:extLst>
                  </p:cNvPr>
                  <p:cNvSpPr/>
                  <p:nvPr/>
                </p:nvSpPr>
                <p:spPr>
                  <a:xfrm>
                    <a:off x="2815085" y="228437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84" name="Fluxograma: Mesclar 83">
                    <a:extLst>
                      <a:ext uri="{FF2B5EF4-FFF2-40B4-BE49-F238E27FC236}">
                        <a16:creationId xmlns:a16="http://schemas.microsoft.com/office/drawing/2014/main" id="{5DE48C5C-EF34-4B99-927D-3324AFB62CE7}"/>
                      </a:ext>
                    </a:extLst>
                  </p:cNvPr>
                  <p:cNvSpPr/>
                  <p:nvPr/>
                </p:nvSpPr>
                <p:spPr>
                  <a:xfrm>
                    <a:off x="2838036" y="2464493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85" name="Fluxograma: Mesclar 84">
                    <a:extLst>
                      <a:ext uri="{FF2B5EF4-FFF2-40B4-BE49-F238E27FC236}">
                        <a16:creationId xmlns:a16="http://schemas.microsoft.com/office/drawing/2014/main" id="{DEEC7EB6-0BC2-44FB-A5F8-9A42BA333EDB}"/>
                      </a:ext>
                    </a:extLst>
                  </p:cNvPr>
                  <p:cNvSpPr/>
                  <p:nvPr/>
                </p:nvSpPr>
                <p:spPr>
                  <a:xfrm>
                    <a:off x="2503143" y="245620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86" name="Fluxograma: Mesclar 85">
                    <a:extLst>
                      <a:ext uri="{FF2B5EF4-FFF2-40B4-BE49-F238E27FC236}">
                        <a16:creationId xmlns:a16="http://schemas.microsoft.com/office/drawing/2014/main" id="{F424A15A-6969-487C-86EA-E6451436DF60}"/>
                      </a:ext>
                    </a:extLst>
                  </p:cNvPr>
                  <p:cNvSpPr/>
                  <p:nvPr/>
                </p:nvSpPr>
                <p:spPr>
                  <a:xfrm>
                    <a:off x="2604854" y="232099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</p:grpSp>
            <p:sp>
              <p:nvSpPr>
                <p:cNvPr id="79" name="Fluxograma: Mesclar 78">
                  <a:extLst>
                    <a:ext uri="{FF2B5EF4-FFF2-40B4-BE49-F238E27FC236}">
                      <a16:creationId xmlns:a16="http://schemas.microsoft.com/office/drawing/2014/main" id="{4A9E50A7-E711-463A-B60A-F5C2BDD5B493}"/>
                    </a:ext>
                  </a:extLst>
                </p:cNvPr>
                <p:cNvSpPr/>
                <p:nvPr/>
              </p:nvSpPr>
              <p:spPr>
                <a:xfrm>
                  <a:off x="2896168" y="2177880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80" name="Fluxograma: Mesclar 79">
                  <a:extLst>
                    <a:ext uri="{FF2B5EF4-FFF2-40B4-BE49-F238E27FC236}">
                      <a16:creationId xmlns:a16="http://schemas.microsoft.com/office/drawing/2014/main" id="{C08E69AB-17E8-4852-A04D-DBD708CD5757}"/>
                    </a:ext>
                  </a:extLst>
                </p:cNvPr>
                <p:cNvSpPr/>
                <p:nvPr/>
              </p:nvSpPr>
              <p:spPr>
                <a:xfrm>
                  <a:off x="3026008" y="1864796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81" name="Fluxograma: Mesclar 80">
                  <a:extLst>
                    <a:ext uri="{FF2B5EF4-FFF2-40B4-BE49-F238E27FC236}">
                      <a16:creationId xmlns:a16="http://schemas.microsoft.com/office/drawing/2014/main" id="{72DD6EBA-96A8-41CF-B149-3E75805F1629}"/>
                    </a:ext>
                  </a:extLst>
                </p:cNvPr>
                <p:cNvSpPr/>
                <p:nvPr/>
              </p:nvSpPr>
              <p:spPr>
                <a:xfrm>
                  <a:off x="2917864" y="1974795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</p:grpSp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A71C54A8-9890-4AFB-BB68-B1AF68C5A1C7}"/>
                  </a:ext>
                </a:extLst>
              </p:cNvPr>
              <p:cNvGrpSpPr/>
              <p:nvPr/>
            </p:nvGrpSpPr>
            <p:grpSpPr>
              <a:xfrm>
                <a:off x="6443040" y="6353967"/>
                <a:ext cx="302359" cy="257733"/>
                <a:chOff x="2096960" y="1850374"/>
                <a:chExt cx="514127" cy="450985"/>
              </a:xfrm>
            </p:grpSpPr>
            <p:grpSp>
              <p:nvGrpSpPr>
                <p:cNvPr id="64" name="Agrupar 63">
                  <a:extLst>
                    <a:ext uri="{FF2B5EF4-FFF2-40B4-BE49-F238E27FC236}">
                      <a16:creationId xmlns:a16="http://schemas.microsoft.com/office/drawing/2014/main" id="{626C0742-F151-4E02-89BD-BB3E7C0F2930}"/>
                    </a:ext>
                  </a:extLst>
                </p:cNvPr>
                <p:cNvGrpSpPr/>
                <p:nvPr/>
              </p:nvGrpSpPr>
              <p:grpSpPr>
                <a:xfrm>
                  <a:off x="2096960" y="1850374"/>
                  <a:ext cx="514127" cy="450985"/>
                  <a:chOff x="2446020" y="2095499"/>
                  <a:chExt cx="514127" cy="450985"/>
                </a:xfrm>
              </p:grpSpPr>
              <p:grpSp>
                <p:nvGrpSpPr>
                  <p:cNvPr id="68" name="Agrupar 67">
                    <a:extLst>
                      <a:ext uri="{FF2B5EF4-FFF2-40B4-BE49-F238E27FC236}">
                        <a16:creationId xmlns:a16="http://schemas.microsoft.com/office/drawing/2014/main" id="{15AFBA40-6894-42AA-9103-C0425391AF47}"/>
                      </a:ext>
                    </a:extLst>
                  </p:cNvPr>
                  <p:cNvGrpSpPr/>
                  <p:nvPr/>
                </p:nvGrpSpPr>
                <p:grpSpPr>
                  <a:xfrm>
                    <a:off x="2446020" y="2095499"/>
                    <a:ext cx="514127" cy="450985"/>
                    <a:chOff x="1393052" y="1155655"/>
                    <a:chExt cx="1567095" cy="1390830"/>
                  </a:xfrm>
                </p:grpSpPr>
                <p:sp>
                  <p:nvSpPr>
                    <p:cNvPr id="73" name="Retângulo 72">
                      <a:extLst>
                        <a:ext uri="{FF2B5EF4-FFF2-40B4-BE49-F238E27FC236}">
                          <a16:creationId xmlns:a16="http://schemas.microsoft.com/office/drawing/2014/main" id="{04A1BB89-E23F-4ADA-9756-5BA0B609F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052" y="1155655"/>
                      <a:ext cx="1567095" cy="139083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74" name="Fluxograma: Mesclar 73">
                      <a:extLst>
                        <a:ext uri="{FF2B5EF4-FFF2-40B4-BE49-F238E27FC236}">
                          <a16:creationId xmlns:a16="http://schemas.microsoft.com/office/drawing/2014/main" id="{CE9994AC-5560-4FA6-9B8D-D2AC8FB05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3462" y="1268159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75" name="Fluxograma: Mesclar 74">
                      <a:extLst>
                        <a:ext uri="{FF2B5EF4-FFF2-40B4-BE49-F238E27FC236}">
                          <a16:creationId xmlns:a16="http://schemas.microsoft.com/office/drawing/2014/main" id="{30108D6E-449C-4680-8CEC-ECEFF4CA7D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3011" y="1623122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76" name="Fluxograma: Mesclar 75">
                      <a:extLst>
                        <a:ext uri="{FF2B5EF4-FFF2-40B4-BE49-F238E27FC236}">
                          <a16:creationId xmlns:a16="http://schemas.microsoft.com/office/drawing/2014/main" id="{C04AECA6-717D-4DF9-98E2-FCE8D5268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499" y="1347035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77" name="Fluxograma: Mesclar 76">
                      <a:extLst>
                        <a:ext uri="{FF2B5EF4-FFF2-40B4-BE49-F238E27FC236}">
                          <a16:creationId xmlns:a16="http://schemas.microsoft.com/office/drawing/2014/main" id="{9D30B658-73C4-4166-8A74-A513EC4637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31280" y="1759795"/>
                      <a:ext cx="156664" cy="119848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</p:grpSp>
              <p:sp>
                <p:nvSpPr>
                  <p:cNvPr id="69" name="Fluxograma: Mesclar 68">
                    <a:extLst>
                      <a:ext uri="{FF2B5EF4-FFF2-40B4-BE49-F238E27FC236}">
                        <a16:creationId xmlns:a16="http://schemas.microsoft.com/office/drawing/2014/main" id="{6F133598-37E2-42B2-AE02-3F933A7F6848}"/>
                      </a:ext>
                    </a:extLst>
                  </p:cNvPr>
                  <p:cNvSpPr/>
                  <p:nvPr/>
                </p:nvSpPr>
                <p:spPr>
                  <a:xfrm>
                    <a:off x="2815085" y="228437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70" name="Fluxograma: Mesclar 69">
                    <a:extLst>
                      <a:ext uri="{FF2B5EF4-FFF2-40B4-BE49-F238E27FC236}">
                        <a16:creationId xmlns:a16="http://schemas.microsoft.com/office/drawing/2014/main" id="{A5067F41-4E1C-4F1F-9D1F-C0022F6F939D}"/>
                      </a:ext>
                    </a:extLst>
                  </p:cNvPr>
                  <p:cNvSpPr/>
                  <p:nvPr/>
                </p:nvSpPr>
                <p:spPr>
                  <a:xfrm>
                    <a:off x="2838036" y="2464493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71" name="Fluxograma: Mesclar 70">
                    <a:extLst>
                      <a:ext uri="{FF2B5EF4-FFF2-40B4-BE49-F238E27FC236}">
                        <a16:creationId xmlns:a16="http://schemas.microsoft.com/office/drawing/2014/main" id="{CA285030-471D-403C-BDEF-5C5B935D0EC6}"/>
                      </a:ext>
                    </a:extLst>
                  </p:cNvPr>
                  <p:cNvSpPr/>
                  <p:nvPr/>
                </p:nvSpPr>
                <p:spPr>
                  <a:xfrm>
                    <a:off x="2818514" y="234604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72" name="Fluxograma: Mesclar 71">
                    <a:extLst>
                      <a:ext uri="{FF2B5EF4-FFF2-40B4-BE49-F238E27FC236}">
                        <a16:creationId xmlns:a16="http://schemas.microsoft.com/office/drawing/2014/main" id="{EC24DABF-3705-4350-95E7-F2188CE7DC7A}"/>
                      </a:ext>
                    </a:extLst>
                  </p:cNvPr>
                  <p:cNvSpPr/>
                  <p:nvPr/>
                </p:nvSpPr>
                <p:spPr>
                  <a:xfrm>
                    <a:off x="2604854" y="232099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</p:grpSp>
            <p:sp>
              <p:nvSpPr>
                <p:cNvPr id="65" name="Fluxograma: Mesclar 64">
                  <a:extLst>
                    <a:ext uri="{FF2B5EF4-FFF2-40B4-BE49-F238E27FC236}">
                      <a16:creationId xmlns:a16="http://schemas.microsoft.com/office/drawing/2014/main" id="{B2ED8422-47FD-4CED-A1A7-C4CC22F5E286}"/>
                    </a:ext>
                  </a:extLst>
                </p:cNvPr>
                <p:cNvSpPr/>
                <p:nvPr/>
              </p:nvSpPr>
              <p:spPr>
                <a:xfrm>
                  <a:off x="2128542" y="1903657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66" name="Fluxograma: Mesclar 65">
                  <a:extLst>
                    <a:ext uri="{FF2B5EF4-FFF2-40B4-BE49-F238E27FC236}">
                      <a16:creationId xmlns:a16="http://schemas.microsoft.com/office/drawing/2014/main" id="{9A6B07E5-5065-4790-8D0F-6957F30AC705}"/>
                    </a:ext>
                  </a:extLst>
                </p:cNvPr>
                <p:cNvSpPr/>
                <p:nvPr/>
              </p:nvSpPr>
              <p:spPr>
                <a:xfrm>
                  <a:off x="2280942" y="2056057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67" name="Fluxograma: Mesclar 66">
                  <a:extLst>
                    <a:ext uri="{FF2B5EF4-FFF2-40B4-BE49-F238E27FC236}">
                      <a16:creationId xmlns:a16="http://schemas.microsoft.com/office/drawing/2014/main" id="{581FE083-EFD3-43B6-AFFB-7A5BCD725EB8}"/>
                    </a:ext>
                  </a:extLst>
                </p:cNvPr>
                <p:cNvSpPr/>
                <p:nvPr/>
              </p:nvSpPr>
              <p:spPr>
                <a:xfrm>
                  <a:off x="2433342" y="2208457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</p:grpSp>
          <p:grpSp>
            <p:nvGrpSpPr>
              <p:cNvPr id="33" name="Agrupar 32">
                <a:extLst>
                  <a:ext uri="{FF2B5EF4-FFF2-40B4-BE49-F238E27FC236}">
                    <a16:creationId xmlns:a16="http://schemas.microsoft.com/office/drawing/2014/main" id="{B612775A-40F6-44CF-A0D5-96A5369B9A03}"/>
                  </a:ext>
                </a:extLst>
              </p:cNvPr>
              <p:cNvGrpSpPr/>
              <p:nvPr/>
            </p:nvGrpSpPr>
            <p:grpSpPr>
              <a:xfrm>
                <a:off x="7908925" y="6350352"/>
                <a:ext cx="302359" cy="257733"/>
                <a:chOff x="2675500" y="1847747"/>
                <a:chExt cx="514127" cy="450985"/>
              </a:xfrm>
            </p:grpSpPr>
            <p:grpSp>
              <p:nvGrpSpPr>
                <p:cNvPr id="52" name="Agrupar 51">
                  <a:extLst>
                    <a:ext uri="{FF2B5EF4-FFF2-40B4-BE49-F238E27FC236}">
                      <a16:creationId xmlns:a16="http://schemas.microsoft.com/office/drawing/2014/main" id="{9132CBEA-4432-4460-A91E-886F3D4EB904}"/>
                    </a:ext>
                  </a:extLst>
                </p:cNvPr>
                <p:cNvGrpSpPr/>
                <p:nvPr/>
              </p:nvGrpSpPr>
              <p:grpSpPr>
                <a:xfrm>
                  <a:off x="2675500" y="1847747"/>
                  <a:ext cx="514127" cy="450985"/>
                  <a:chOff x="2446020" y="2095499"/>
                  <a:chExt cx="514127" cy="450985"/>
                </a:xfrm>
              </p:grpSpPr>
              <p:grpSp>
                <p:nvGrpSpPr>
                  <p:cNvPr id="56" name="Agrupar 55">
                    <a:extLst>
                      <a:ext uri="{FF2B5EF4-FFF2-40B4-BE49-F238E27FC236}">
                        <a16:creationId xmlns:a16="http://schemas.microsoft.com/office/drawing/2014/main" id="{A321DE78-4A47-4B45-95F8-D0EDC00B83FE}"/>
                      </a:ext>
                    </a:extLst>
                  </p:cNvPr>
                  <p:cNvGrpSpPr/>
                  <p:nvPr/>
                </p:nvGrpSpPr>
                <p:grpSpPr>
                  <a:xfrm>
                    <a:off x="2446020" y="2095499"/>
                    <a:ext cx="514127" cy="450985"/>
                    <a:chOff x="1393052" y="1155655"/>
                    <a:chExt cx="1567095" cy="1390830"/>
                  </a:xfrm>
                </p:grpSpPr>
                <p:sp>
                  <p:nvSpPr>
                    <p:cNvPr id="61" name="Retângulo 60">
                      <a:extLst>
                        <a:ext uri="{FF2B5EF4-FFF2-40B4-BE49-F238E27FC236}">
                          <a16:creationId xmlns:a16="http://schemas.microsoft.com/office/drawing/2014/main" id="{641D91FE-239D-4334-886E-B7F0DD8F1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3052" y="1155655"/>
                      <a:ext cx="1567095" cy="1390830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62" name="Fluxograma: Mesclar 61">
                      <a:extLst>
                        <a:ext uri="{FF2B5EF4-FFF2-40B4-BE49-F238E27FC236}">
                          <a16:creationId xmlns:a16="http://schemas.microsoft.com/office/drawing/2014/main" id="{72AE846D-7BD9-4867-AC69-D27A56A5B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3462" y="1268159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  <p:sp>
                  <p:nvSpPr>
                    <p:cNvPr id="63" name="Fluxograma: Mesclar 62">
                      <a:extLst>
                        <a:ext uri="{FF2B5EF4-FFF2-40B4-BE49-F238E27FC236}">
                          <a16:creationId xmlns:a16="http://schemas.microsoft.com/office/drawing/2014/main" id="{28D4A23D-7F1F-4901-9C59-AC1DBCB5C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5615" y="1244073"/>
                      <a:ext cx="156665" cy="119847"/>
                    </a:xfrm>
                    <a:prstGeom prst="flowChartMerge">
                      <a:avLst/>
                    </a:prstGeom>
                    <a:solidFill>
                      <a:srgbClr val="FF0000"/>
                    </a:solidFill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sz="3200">
                        <a:latin typeface="TimesNewRomanPSMT"/>
                      </a:endParaRPr>
                    </a:p>
                  </p:txBody>
                </p:sp>
              </p:grpSp>
              <p:sp>
                <p:nvSpPr>
                  <p:cNvPr id="57" name="Fluxograma: Mesclar 56">
                    <a:extLst>
                      <a:ext uri="{FF2B5EF4-FFF2-40B4-BE49-F238E27FC236}">
                        <a16:creationId xmlns:a16="http://schemas.microsoft.com/office/drawing/2014/main" id="{C8BF0D68-2B14-4205-BA2C-1373B6438154}"/>
                      </a:ext>
                    </a:extLst>
                  </p:cNvPr>
                  <p:cNvSpPr/>
                  <p:nvPr/>
                </p:nvSpPr>
                <p:spPr>
                  <a:xfrm>
                    <a:off x="2838617" y="2288751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58" name="Fluxograma: Mesclar 57">
                    <a:extLst>
                      <a:ext uri="{FF2B5EF4-FFF2-40B4-BE49-F238E27FC236}">
                        <a16:creationId xmlns:a16="http://schemas.microsoft.com/office/drawing/2014/main" id="{36FEA72B-5500-481B-951F-4A7BA8AB2E7A}"/>
                      </a:ext>
                    </a:extLst>
                  </p:cNvPr>
                  <p:cNvSpPr/>
                  <p:nvPr/>
                </p:nvSpPr>
                <p:spPr>
                  <a:xfrm>
                    <a:off x="2838036" y="2464493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59" name="Fluxograma: Mesclar 58">
                    <a:extLst>
                      <a:ext uri="{FF2B5EF4-FFF2-40B4-BE49-F238E27FC236}">
                        <a16:creationId xmlns:a16="http://schemas.microsoft.com/office/drawing/2014/main" id="{05CA467E-D934-4998-B6FA-5CF064602D8A}"/>
                      </a:ext>
                    </a:extLst>
                  </p:cNvPr>
                  <p:cNvSpPr/>
                  <p:nvPr/>
                </p:nvSpPr>
                <p:spPr>
                  <a:xfrm>
                    <a:off x="2503143" y="2456209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  <p:sp>
                <p:nvSpPr>
                  <p:cNvPr id="60" name="Fluxograma: Mesclar 59">
                    <a:extLst>
                      <a:ext uri="{FF2B5EF4-FFF2-40B4-BE49-F238E27FC236}">
                        <a16:creationId xmlns:a16="http://schemas.microsoft.com/office/drawing/2014/main" id="{1BF7591C-860B-423F-894B-93CEFC7B1FA1}"/>
                      </a:ext>
                    </a:extLst>
                  </p:cNvPr>
                  <p:cNvSpPr/>
                  <p:nvPr/>
                </p:nvSpPr>
                <p:spPr>
                  <a:xfrm>
                    <a:off x="2678117" y="2287922"/>
                    <a:ext cx="51398" cy="38861"/>
                  </a:xfrm>
                  <a:prstGeom prst="flowChartMerge">
                    <a:avLst/>
                  </a:prstGeom>
                  <a:solidFill>
                    <a:srgbClr val="FF0000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sz="3200">
                      <a:latin typeface="TimesNewRomanPSMT"/>
                    </a:endParaRPr>
                  </a:p>
                </p:txBody>
              </p:sp>
            </p:grpSp>
            <p:sp>
              <p:nvSpPr>
                <p:cNvPr id="53" name="Fluxograma: Mesclar 52">
                  <a:extLst>
                    <a:ext uri="{FF2B5EF4-FFF2-40B4-BE49-F238E27FC236}">
                      <a16:creationId xmlns:a16="http://schemas.microsoft.com/office/drawing/2014/main" id="{009CDFF9-BD0F-4E32-BA5B-1F21B49FE3B0}"/>
                    </a:ext>
                  </a:extLst>
                </p:cNvPr>
                <p:cNvSpPr/>
                <p:nvPr/>
              </p:nvSpPr>
              <p:spPr>
                <a:xfrm>
                  <a:off x="2896168" y="2177880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54" name="Fluxograma: Mesclar 53">
                  <a:extLst>
                    <a:ext uri="{FF2B5EF4-FFF2-40B4-BE49-F238E27FC236}">
                      <a16:creationId xmlns:a16="http://schemas.microsoft.com/office/drawing/2014/main" id="{AB267BEF-F66C-463B-806E-A779465EB644}"/>
                    </a:ext>
                  </a:extLst>
                </p:cNvPr>
                <p:cNvSpPr/>
                <p:nvPr/>
              </p:nvSpPr>
              <p:spPr>
                <a:xfrm>
                  <a:off x="3090421" y="1891086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sp>
              <p:nvSpPr>
                <p:cNvPr id="55" name="Fluxograma: Mesclar 54">
                  <a:extLst>
                    <a:ext uri="{FF2B5EF4-FFF2-40B4-BE49-F238E27FC236}">
                      <a16:creationId xmlns:a16="http://schemas.microsoft.com/office/drawing/2014/main" id="{D806B679-4637-4EFD-900E-03A0673C1552}"/>
                    </a:ext>
                  </a:extLst>
                </p:cNvPr>
                <p:cNvSpPr/>
                <p:nvPr/>
              </p:nvSpPr>
              <p:spPr>
                <a:xfrm>
                  <a:off x="2729218" y="2043642"/>
                  <a:ext cx="51398" cy="38861"/>
                </a:xfrm>
                <a:prstGeom prst="flowChartMerge">
                  <a:avLst/>
                </a:prstGeom>
                <a:solidFill>
                  <a:srgbClr val="FF000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</p:grp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B84ABDDE-30FD-451F-AFBF-8192F0B4B0F2}"/>
                  </a:ext>
                </a:extLst>
              </p:cNvPr>
              <p:cNvSpPr txBox="1"/>
              <p:nvPr/>
            </p:nvSpPr>
            <p:spPr>
              <a:xfrm>
                <a:off x="6629138" y="6495086"/>
                <a:ext cx="41934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>
                    <a:latin typeface="TimesNewRomanPSMT"/>
                    <a:cs typeface="Aparajita" panose="020B0502040204020203" pitchFamily="18" charset="0"/>
                  </a:rPr>
                  <a:t>High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70446D7C-5999-40D9-B621-0FC93ADB13E8}"/>
                  </a:ext>
                </a:extLst>
              </p:cNvPr>
              <p:cNvSpPr txBox="1"/>
              <p:nvPr/>
            </p:nvSpPr>
            <p:spPr>
              <a:xfrm>
                <a:off x="7388338" y="6482442"/>
                <a:ext cx="4858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 err="1">
                    <a:latin typeface="TimesNewRomanPSMT"/>
                    <a:cs typeface="Aparajita" panose="020B0502040204020203" pitchFamily="18" charset="0"/>
                  </a:rPr>
                  <a:t>Random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674E2622-8FBD-439D-A6EB-E179D20A5B4F}"/>
                  </a:ext>
                </a:extLst>
              </p:cNvPr>
              <p:cNvSpPr txBox="1"/>
              <p:nvPr/>
            </p:nvSpPr>
            <p:spPr>
              <a:xfrm>
                <a:off x="8045586" y="6491471"/>
                <a:ext cx="48585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900" dirty="0" err="1">
                    <a:latin typeface="TimesNewRomanPSMT"/>
                    <a:cs typeface="Aparajita" panose="020B0502040204020203" pitchFamily="18" charset="0"/>
                  </a:rPr>
                  <a:t>Low</a:t>
                </a:r>
                <a:endParaRPr lang="pt-BR" sz="1400" dirty="0">
                  <a:latin typeface="TimesNewRomanPSMT"/>
                  <a:cs typeface="Aparajita" panose="020B0502040204020203" pitchFamily="18" charset="0"/>
                </a:endParaRPr>
              </a:p>
            </p:txBody>
          </p: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779F7A4E-6436-4D24-BA6B-DB071F54D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9700" y="5556563"/>
                <a:ext cx="988" cy="556747"/>
              </a:xfrm>
              <a:prstGeom prst="lin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B0DDD39B-291C-4553-A99F-FBC386DC5B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553" y="5295080"/>
                <a:ext cx="7984" cy="849187"/>
              </a:xfrm>
              <a:prstGeom prst="lin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793DAEBA-FB49-4FD1-98A3-88EB4CDDD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0535" y="5324303"/>
                <a:ext cx="7725" cy="539474"/>
              </a:xfrm>
              <a:prstGeom prst="lin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92DF652F-9F49-4229-8D43-BAFD71D52DBC}"/>
                  </a:ext>
                </a:extLst>
              </p:cNvPr>
              <p:cNvGrpSpPr/>
              <p:nvPr/>
            </p:nvGrpSpPr>
            <p:grpSpPr>
              <a:xfrm>
                <a:off x="7914429" y="5498865"/>
                <a:ext cx="296855" cy="242235"/>
                <a:chOff x="7914429" y="5498865"/>
                <a:chExt cx="296855" cy="242235"/>
              </a:xfrm>
            </p:grpSpPr>
            <p:sp>
              <p:nvSpPr>
                <p:cNvPr id="50" name="Retângulo 49">
                  <a:extLst>
                    <a:ext uri="{FF2B5EF4-FFF2-40B4-BE49-F238E27FC236}">
                      <a16:creationId xmlns:a16="http://schemas.microsoft.com/office/drawing/2014/main" id="{6169F4AB-D0FD-4C18-BFD9-E07924966667}"/>
                    </a:ext>
                  </a:extLst>
                </p:cNvPr>
                <p:cNvSpPr/>
                <p:nvPr/>
              </p:nvSpPr>
              <p:spPr>
                <a:xfrm>
                  <a:off x="7914429" y="5498865"/>
                  <a:ext cx="296855" cy="242235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cxnSp>
              <p:nvCxnSpPr>
                <p:cNvPr id="51" name="Conector reto 50">
                  <a:extLst>
                    <a:ext uri="{FF2B5EF4-FFF2-40B4-BE49-F238E27FC236}">
                      <a16:creationId xmlns:a16="http://schemas.microsoft.com/office/drawing/2014/main" id="{80879C43-FADB-4C44-8A4C-3DA5CB48747A}"/>
                    </a:ext>
                  </a:extLst>
                </p:cNvPr>
                <p:cNvCxnSpPr>
                  <a:cxnSpLocks/>
                  <a:stCxn id="50" idx="3"/>
                  <a:endCxn id="50" idx="1"/>
                </p:cNvCxnSpPr>
                <p:nvPr/>
              </p:nvCxnSpPr>
              <p:spPr>
                <a:xfrm flipH="1">
                  <a:off x="7914429" y="5619983"/>
                  <a:ext cx="296855" cy="0"/>
                </a:xfrm>
                <a:prstGeom prst="lin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AF808180-4EB0-4813-91DC-A5C47B410574}"/>
                  </a:ext>
                </a:extLst>
              </p:cNvPr>
              <p:cNvGrpSpPr/>
              <p:nvPr/>
            </p:nvGrpSpPr>
            <p:grpSpPr>
              <a:xfrm>
                <a:off x="7189392" y="5606096"/>
                <a:ext cx="296855" cy="242235"/>
                <a:chOff x="7914429" y="5498865"/>
                <a:chExt cx="296855" cy="242235"/>
              </a:xfrm>
            </p:grpSpPr>
            <p:sp>
              <p:nvSpPr>
                <p:cNvPr id="48" name="Retângulo 47">
                  <a:extLst>
                    <a:ext uri="{FF2B5EF4-FFF2-40B4-BE49-F238E27FC236}">
                      <a16:creationId xmlns:a16="http://schemas.microsoft.com/office/drawing/2014/main" id="{FF8E0230-7FC5-4D57-8899-D57DE977B314}"/>
                    </a:ext>
                  </a:extLst>
                </p:cNvPr>
                <p:cNvSpPr/>
                <p:nvPr/>
              </p:nvSpPr>
              <p:spPr>
                <a:xfrm>
                  <a:off x="7914429" y="5498865"/>
                  <a:ext cx="296855" cy="242235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cxnSp>
              <p:nvCxnSpPr>
                <p:cNvPr id="49" name="Conector reto 48">
                  <a:extLst>
                    <a:ext uri="{FF2B5EF4-FFF2-40B4-BE49-F238E27FC236}">
                      <a16:creationId xmlns:a16="http://schemas.microsoft.com/office/drawing/2014/main" id="{A5877DAD-F13A-42E3-951F-40673D15910F}"/>
                    </a:ext>
                  </a:extLst>
                </p:cNvPr>
                <p:cNvCxnSpPr>
                  <a:cxnSpLocks/>
                  <a:stCxn id="48" idx="3"/>
                  <a:endCxn id="48" idx="1"/>
                </p:cNvCxnSpPr>
                <p:nvPr/>
              </p:nvCxnSpPr>
              <p:spPr>
                <a:xfrm flipH="1">
                  <a:off x="7914429" y="5619983"/>
                  <a:ext cx="296855" cy="0"/>
                </a:xfrm>
                <a:prstGeom prst="lin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6293A90D-78AD-4E76-886C-DE97190234C1}"/>
                  </a:ext>
                </a:extLst>
              </p:cNvPr>
              <p:cNvGrpSpPr/>
              <p:nvPr/>
            </p:nvGrpSpPr>
            <p:grpSpPr>
              <a:xfrm>
                <a:off x="6447006" y="5764376"/>
                <a:ext cx="296855" cy="242235"/>
                <a:chOff x="7914429" y="5498865"/>
                <a:chExt cx="296855" cy="242235"/>
              </a:xfrm>
            </p:grpSpPr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36D22E02-C66F-4089-A79E-D5224575E7F2}"/>
                    </a:ext>
                  </a:extLst>
                </p:cNvPr>
                <p:cNvSpPr/>
                <p:nvPr/>
              </p:nvSpPr>
              <p:spPr>
                <a:xfrm>
                  <a:off x="7914429" y="5498865"/>
                  <a:ext cx="296855" cy="242235"/>
                </a:xfrm>
                <a:prstGeom prst="rect">
                  <a:avLst/>
                </a:prstGeom>
                <a:solidFill>
                  <a:schemeClr val="bg1"/>
                </a:solidFill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3200">
                    <a:latin typeface="TimesNewRomanPSMT"/>
                  </a:endParaRPr>
                </a:p>
              </p:txBody>
            </p:sp>
            <p:cxnSp>
              <p:nvCxnSpPr>
                <p:cNvPr id="47" name="Conector reto 46">
                  <a:extLst>
                    <a:ext uri="{FF2B5EF4-FFF2-40B4-BE49-F238E27FC236}">
                      <a16:creationId xmlns:a16="http://schemas.microsoft.com/office/drawing/2014/main" id="{217255C7-1EA5-4F12-8611-2B91BCA765AF}"/>
                    </a:ext>
                  </a:extLst>
                </p:cNvPr>
                <p:cNvCxnSpPr>
                  <a:cxnSpLocks/>
                  <a:stCxn id="46" idx="3"/>
                  <a:endCxn id="46" idx="1"/>
                </p:cNvCxnSpPr>
                <p:nvPr/>
              </p:nvCxnSpPr>
              <p:spPr>
                <a:xfrm flipH="1">
                  <a:off x="7914429" y="5619983"/>
                  <a:ext cx="296855" cy="0"/>
                </a:xfrm>
                <a:prstGeom prst="line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64473649-8D57-40D4-AFFC-01408C66E5FD}"/>
                  </a:ext>
                </a:extLst>
              </p:cNvPr>
              <p:cNvSpPr/>
              <p:nvPr/>
            </p:nvSpPr>
            <p:spPr>
              <a:xfrm>
                <a:off x="8030953" y="518975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solidFill>
                    <a:schemeClr val="bg1"/>
                  </a:solidFill>
                  <a:latin typeface="TimesNewRomanPSMT"/>
                </a:endParaRPr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25B4EF82-DA86-44A2-8AA5-3C312FDA60D7}"/>
                  </a:ext>
                </a:extLst>
              </p:cNvPr>
              <p:cNvSpPr/>
              <p:nvPr/>
            </p:nvSpPr>
            <p:spPr>
              <a:xfrm>
                <a:off x="7319494" y="616665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solidFill>
                    <a:schemeClr val="bg1"/>
                  </a:solidFill>
                  <a:latin typeface="TimesNewRomanPSMT"/>
                </a:endParaRPr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449A65E7-9816-4286-BFBF-6BBCBBB94F78}"/>
                  </a:ext>
                </a:extLst>
              </p:cNvPr>
              <p:cNvSpPr/>
              <p:nvPr/>
            </p:nvSpPr>
            <p:spPr>
              <a:xfrm>
                <a:off x="6577828" y="547959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>
                  <a:solidFill>
                    <a:schemeClr val="bg1"/>
                  </a:solidFill>
                  <a:latin typeface="TimesNewRomanPSMT"/>
                </a:endParaRPr>
              </a:p>
            </p:txBody>
          </p:sp>
        </p:grpSp>
      </p:grp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173A5445-CFC6-4EA8-925D-DC9E3F551D4D}"/>
              </a:ext>
            </a:extLst>
          </p:cNvPr>
          <p:cNvSpPr txBox="1"/>
          <p:nvPr/>
        </p:nvSpPr>
        <p:spPr>
          <a:xfrm>
            <a:off x="895877" y="1622162"/>
            <a:ext cx="197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TimesNewRomanPSMT"/>
              </a:rPr>
              <a:t>Hypothesis</a:t>
            </a:r>
            <a:r>
              <a:rPr lang="pt-BR" sz="2400" b="1" dirty="0">
                <a:latin typeface="TimesNewRomanPSMT"/>
              </a:rPr>
              <a:t> 1:</a:t>
            </a:r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7F4F1B73-8F2F-41DE-9629-34459C80D059}"/>
              </a:ext>
            </a:extLst>
          </p:cNvPr>
          <p:cNvSpPr/>
          <p:nvPr/>
        </p:nvSpPr>
        <p:spPr>
          <a:xfrm>
            <a:off x="180883" y="2061845"/>
            <a:ext cx="3327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Patch </a:t>
            </a:r>
            <a:r>
              <a:rPr lang="pt-BR" dirty="0" err="1">
                <a:latin typeface="TimesNewRomanPSMT"/>
              </a:rPr>
              <a:t>size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positively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affects</a:t>
            </a:r>
            <a:r>
              <a:rPr lang="pt-BR" dirty="0">
                <a:latin typeface="TimesNewRomanPSMT"/>
              </a:rPr>
              <a:t> BLT </a:t>
            </a:r>
            <a:r>
              <a:rPr lang="pt-BR" dirty="0" err="1">
                <a:latin typeface="TimesNewRomanPSMT"/>
              </a:rPr>
              <a:t>seed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shadows</a:t>
            </a:r>
            <a:endParaRPr lang="pt-BR" dirty="0">
              <a:latin typeface="TimesNewRomanPSMT"/>
            </a:endParaRPr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CB77F217-97A0-4047-AFCD-5CFCF77181FB}"/>
              </a:ext>
            </a:extLst>
          </p:cNvPr>
          <p:cNvSpPr/>
          <p:nvPr/>
        </p:nvSpPr>
        <p:spPr>
          <a:xfrm>
            <a:off x="3959178" y="2033064"/>
            <a:ext cx="3645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Patch shape </a:t>
            </a:r>
            <a:r>
              <a:rPr lang="pt-BR" dirty="0" err="1">
                <a:latin typeface="TimesNewRomanPSMT"/>
              </a:rPr>
              <a:t>positively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affects</a:t>
            </a:r>
            <a:r>
              <a:rPr lang="pt-BR" dirty="0">
                <a:latin typeface="TimesNewRomanPSMT"/>
              </a:rPr>
              <a:t> BLT </a:t>
            </a:r>
            <a:r>
              <a:rPr lang="pt-BR" dirty="0" err="1">
                <a:latin typeface="TimesNewRomanPSMT"/>
              </a:rPr>
              <a:t>seed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shadows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but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enhances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seed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aggregation</a:t>
            </a:r>
            <a:r>
              <a:rPr lang="pt-BR" dirty="0">
                <a:latin typeface="TimesNewRomanPSMT"/>
              </a:rPr>
              <a:t> (</a:t>
            </a:r>
            <a:r>
              <a:rPr lang="pt-BR" dirty="0" err="1">
                <a:latin typeface="TimesNewRomanPSMT"/>
              </a:rPr>
              <a:t>seeds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dispersal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events</a:t>
            </a:r>
            <a:r>
              <a:rPr lang="pt-BR" dirty="0">
                <a:latin typeface="TimesNewRomanPSMT"/>
              </a:rPr>
              <a:t>)</a:t>
            </a:r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24BFB2BB-1E08-4AAB-97CB-9C613BFC162C}"/>
              </a:ext>
            </a:extLst>
          </p:cNvPr>
          <p:cNvSpPr/>
          <p:nvPr/>
        </p:nvSpPr>
        <p:spPr>
          <a:xfrm>
            <a:off x="8110249" y="2160005"/>
            <a:ext cx="3870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Resource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agregation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negatively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affects</a:t>
            </a:r>
            <a:r>
              <a:rPr lang="pt-BR" dirty="0">
                <a:latin typeface="TimesNewRomanPSMT"/>
              </a:rPr>
              <a:t> BLT </a:t>
            </a:r>
            <a:r>
              <a:rPr lang="pt-BR" dirty="0" err="1">
                <a:latin typeface="TimesNewRomanPSMT"/>
              </a:rPr>
              <a:t>seed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shadows</a:t>
            </a:r>
            <a:endParaRPr lang="pt-BR" dirty="0">
              <a:latin typeface="TimesNewRomanPSMT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614581-DA17-480B-8B4B-EC301B805520}"/>
              </a:ext>
            </a:extLst>
          </p:cNvPr>
          <p:cNvSpPr/>
          <p:nvPr/>
        </p:nvSpPr>
        <p:spPr>
          <a:xfrm>
            <a:off x="8354865" y="8827"/>
            <a:ext cx="1822368" cy="28940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E4B927DE-0945-4D14-9FAD-8F11AD48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57</a:t>
            </a:fld>
            <a:endParaRPr lang="pt-BR"/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6D53F36A-E451-4320-B5B3-7569251D1BB9}"/>
              </a:ext>
            </a:extLst>
          </p:cNvPr>
          <p:cNvSpPr txBox="1"/>
          <p:nvPr/>
        </p:nvSpPr>
        <p:spPr>
          <a:xfrm>
            <a:off x="100851" y="117970"/>
            <a:ext cx="6387497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5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SCENARIO SIMULATION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A0F36EE2-4228-4F58-A2CD-B5DAE6C2FADC}"/>
              </a:ext>
            </a:extLst>
          </p:cNvPr>
          <p:cNvSpPr txBox="1"/>
          <p:nvPr/>
        </p:nvSpPr>
        <p:spPr>
          <a:xfrm>
            <a:off x="4986610" y="1583940"/>
            <a:ext cx="197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TimesNewRomanPSMT"/>
              </a:rPr>
              <a:t>Hypothesis</a:t>
            </a:r>
            <a:r>
              <a:rPr lang="pt-BR" sz="2400" b="1" dirty="0">
                <a:latin typeface="TimesNewRomanPSMT"/>
              </a:rPr>
              <a:t> 2:</a:t>
            </a: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A21998FF-29AA-4D88-8784-D8E61719CF4A}"/>
              </a:ext>
            </a:extLst>
          </p:cNvPr>
          <p:cNvSpPr txBox="1"/>
          <p:nvPr/>
        </p:nvSpPr>
        <p:spPr>
          <a:xfrm>
            <a:off x="8995742" y="1574019"/>
            <a:ext cx="197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TimesNewRomanPSMT"/>
              </a:rPr>
              <a:t>Hypothesis</a:t>
            </a:r>
            <a:r>
              <a:rPr lang="pt-BR" sz="2400" b="1" dirty="0">
                <a:latin typeface="TimesNewRomanPSMT"/>
              </a:rPr>
              <a:t> 3:</a:t>
            </a:r>
          </a:p>
        </p:txBody>
      </p:sp>
    </p:spTree>
    <p:extLst>
      <p:ext uri="{BB962C8B-B14F-4D97-AF65-F5344CB8AC3E}">
        <p14:creationId xmlns:p14="http://schemas.microsoft.com/office/powerpoint/2010/main" val="675815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58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</p:spTree>
    <p:extLst>
      <p:ext uri="{BB962C8B-B14F-4D97-AF65-F5344CB8AC3E}">
        <p14:creationId xmlns:p14="http://schemas.microsoft.com/office/powerpoint/2010/main" val="983334098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59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3421E1-4680-499D-9F00-F6C7C64AF137}"/>
              </a:ext>
            </a:extLst>
          </p:cNvPr>
          <p:cNvSpPr txBox="1"/>
          <p:nvPr/>
        </p:nvSpPr>
        <p:spPr>
          <a:xfrm>
            <a:off x="333130" y="1111872"/>
            <a:ext cx="454052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parameterization</a:t>
            </a:r>
            <a:r>
              <a:rPr lang="pt-BR" dirty="0"/>
              <a:t>?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2D75D45-30F2-4AE2-B46F-DF054ACB45E1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</p:spTree>
    <p:extLst>
      <p:ext uri="{BB962C8B-B14F-4D97-AF65-F5344CB8AC3E}">
        <p14:creationId xmlns:p14="http://schemas.microsoft.com/office/powerpoint/2010/main" val="31311270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B8401-1621-497F-9876-7E5AADC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81792-6305-4B34-A831-02285BEADF0F}" type="slidenum">
              <a:rPr lang="pt-BR" smtClean="0"/>
              <a:t>6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3B620AC-26B4-4420-B8A6-542DBB042587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D09BF57A-A9F0-4E5E-A6F9-2D006557D6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223798" y="1192367"/>
            <a:ext cx="7796791" cy="4473266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966FEB-939F-4CCB-A516-6757FE6C8F66}"/>
              </a:ext>
            </a:extLst>
          </p:cNvPr>
          <p:cNvSpPr txBox="1"/>
          <p:nvPr/>
        </p:nvSpPr>
        <p:spPr>
          <a:xfrm>
            <a:off x="0" y="6484575"/>
            <a:ext cx="2310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Schupp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Ecol. </a:t>
            </a:r>
            <a:r>
              <a:rPr lang="pt-BR" sz="1400" i="1" dirty="0" err="1">
                <a:latin typeface="TimesNewRomanPSMT"/>
              </a:rPr>
              <a:t>Lett</a:t>
            </a:r>
            <a:r>
              <a:rPr lang="pt-BR" sz="1400" i="1" dirty="0">
                <a:latin typeface="TimesNewRomanPSMT"/>
              </a:rPr>
              <a:t>.</a:t>
            </a:r>
            <a:endParaRPr lang="pt-BR" sz="1400" dirty="0">
              <a:latin typeface="TimesNewRomanPSMT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C23411B-BAC0-4B1C-8B43-4CBDF2EFF124}"/>
              </a:ext>
            </a:extLst>
          </p:cNvPr>
          <p:cNvSpPr/>
          <p:nvPr/>
        </p:nvSpPr>
        <p:spPr>
          <a:xfrm>
            <a:off x="7557858" y="708901"/>
            <a:ext cx="3723118" cy="1894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ts val="600"/>
              </a:spcBef>
            </a:pPr>
            <a:r>
              <a:rPr lang="pt-BR" b="1" i="1" u="sng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Seed</a:t>
            </a:r>
            <a:r>
              <a:rPr lang="pt-BR" b="1" i="1" u="sng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b="1" i="1" u="sng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shadow</a:t>
            </a:r>
            <a:r>
              <a:rPr lang="pt-BR" b="1" i="1" u="sng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: </a:t>
            </a:r>
          </a:p>
          <a:p>
            <a:pPr marL="285750" indent="-285750" algn="ctr">
              <a:spcBef>
                <a:spcPts val="600"/>
              </a:spcBef>
              <a:buFontTx/>
              <a:buChar char="-"/>
            </a:pP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Spatially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explicit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result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of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seed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dispersal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(Nathan et al. 2012)</a:t>
            </a:r>
          </a:p>
          <a:p>
            <a:pPr algn="ctr">
              <a:spcBef>
                <a:spcPts val="600"/>
              </a:spcBef>
            </a:pP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-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Linked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to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density-dependent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processes (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competition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, 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predation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) (</a:t>
            </a:r>
            <a:r>
              <a:rPr lang="pt-BR" dirty="0" err="1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Comita</a:t>
            </a:r>
            <a:r>
              <a:rPr lang="pt-BR" dirty="0">
                <a:solidFill>
                  <a:prstClr val="black"/>
                </a:solidFill>
                <a:latin typeface="TimesNewRomanPSMT"/>
                <a:ea typeface="+mj-ea"/>
                <a:cs typeface="+mj-cs"/>
              </a:rPr>
              <a:t> et al. 2014)</a:t>
            </a:r>
          </a:p>
        </p:txBody>
      </p:sp>
      <p:grpSp>
        <p:nvGrpSpPr>
          <p:cNvPr id="52" name="Grupo 28">
            <a:extLst>
              <a:ext uri="{FF2B5EF4-FFF2-40B4-BE49-F238E27FC236}">
                <a16:creationId xmlns:a16="http://schemas.microsoft.com/office/drawing/2014/main" id="{BA237213-C106-49AD-9DE3-DAED555AE1BD}"/>
              </a:ext>
            </a:extLst>
          </p:cNvPr>
          <p:cNvGrpSpPr/>
          <p:nvPr/>
        </p:nvGrpSpPr>
        <p:grpSpPr>
          <a:xfrm>
            <a:off x="4072380" y="1163627"/>
            <a:ext cx="3277004" cy="1853891"/>
            <a:chOff x="4527734" y="1888620"/>
            <a:chExt cx="3521573" cy="1034041"/>
          </a:xfrm>
          <a:solidFill>
            <a:srgbClr val="B9DA8F"/>
          </a:solidFill>
        </p:grpSpPr>
        <p:grpSp>
          <p:nvGrpSpPr>
            <p:cNvPr id="53" name="Grupo 21">
              <a:extLst>
                <a:ext uri="{FF2B5EF4-FFF2-40B4-BE49-F238E27FC236}">
                  <a16:creationId xmlns:a16="http://schemas.microsoft.com/office/drawing/2014/main" id="{545AD3C1-A558-46E3-8B6A-96B13C17CB42}"/>
                </a:ext>
              </a:extLst>
            </p:cNvPr>
            <p:cNvGrpSpPr/>
            <p:nvPr/>
          </p:nvGrpSpPr>
          <p:grpSpPr>
            <a:xfrm>
              <a:off x="4527734" y="1888621"/>
              <a:ext cx="3118225" cy="1034040"/>
              <a:chOff x="4527734" y="1888621"/>
              <a:chExt cx="3118225" cy="1034040"/>
            </a:xfrm>
            <a:grpFill/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AEEA58D1-0F37-4469-80C8-19E41EFBCAE2}"/>
                  </a:ext>
                </a:extLst>
              </p:cNvPr>
              <p:cNvSpPr/>
              <p:nvPr/>
            </p:nvSpPr>
            <p:spPr>
              <a:xfrm>
                <a:off x="4527734" y="2862841"/>
                <a:ext cx="102549" cy="59820"/>
              </a:xfrm>
              <a:prstGeom prst="ellips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A9243C5B-E824-444C-90B8-94E41BD2A48E}"/>
                  </a:ext>
                </a:extLst>
              </p:cNvPr>
              <p:cNvCxnSpPr/>
              <p:nvPr/>
            </p:nvCxnSpPr>
            <p:spPr>
              <a:xfrm>
                <a:off x="4630283" y="2862841"/>
                <a:ext cx="3015676" cy="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79F24CFC-D9AD-4990-877B-C91767BB0A81}"/>
                  </a:ext>
                </a:extLst>
              </p:cNvPr>
              <p:cNvCxnSpPr/>
              <p:nvPr/>
            </p:nvCxnSpPr>
            <p:spPr>
              <a:xfrm flipH="1">
                <a:off x="7645408" y="1888621"/>
                <a:ext cx="551" cy="97422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Conector de seta reta 26">
              <a:extLst>
                <a:ext uri="{FF2B5EF4-FFF2-40B4-BE49-F238E27FC236}">
                  <a16:creationId xmlns:a16="http://schemas.microsoft.com/office/drawing/2014/main" id="{629D1EA9-196F-4C14-8F06-46F83F3305C8}"/>
                </a:ext>
              </a:extLst>
            </p:cNvPr>
            <p:cNvCxnSpPr/>
            <p:nvPr/>
          </p:nvCxnSpPr>
          <p:spPr>
            <a:xfrm>
              <a:off x="7645408" y="1888620"/>
              <a:ext cx="403899" cy="0"/>
            </a:xfrm>
            <a:prstGeom prst="straightConnector1">
              <a:avLst/>
            </a:prstGeom>
            <a:grpFill/>
            <a:ln w="28575">
              <a:solidFill>
                <a:srgbClr val="207F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3335E503-E25D-45B0-ADA4-282B6177FA9D}"/>
              </a:ext>
            </a:extLst>
          </p:cNvPr>
          <p:cNvSpPr txBox="1"/>
          <p:nvPr/>
        </p:nvSpPr>
        <p:spPr>
          <a:xfrm>
            <a:off x="7557858" y="2670614"/>
            <a:ext cx="3723118" cy="58928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sz="1800" i="1" dirty="0" err="1"/>
              <a:t>Distance</a:t>
            </a:r>
            <a:r>
              <a:rPr lang="pt-BR" sz="1800" i="1" dirty="0"/>
              <a:t> </a:t>
            </a:r>
            <a:r>
              <a:rPr lang="pt-BR" sz="1800" i="1" dirty="0" err="1"/>
              <a:t>of</a:t>
            </a:r>
            <a:r>
              <a:rPr lang="pt-BR" sz="1800" i="1" dirty="0"/>
              <a:t> </a:t>
            </a:r>
            <a:r>
              <a:rPr lang="pt-BR" sz="1800" i="1" dirty="0" err="1"/>
              <a:t>Seed</a:t>
            </a:r>
            <a:r>
              <a:rPr lang="pt-BR" sz="1800" i="1" dirty="0"/>
              <a:t> </a:t>
            </a:r>
            <a:r>
              <a:rPr lang="pt-BR" sz="1800" i="1" dirty="0" err="1"/>
              <a:t>Dispersal</a:t>
            </a:r>
            <a:r>
              <a:rPr lang="pt-BR" sz="1800" i="1" dirty="0"/>
              <a:t> (SDD) as proxy for SDE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1C3681C-FD90-47E3-84D7-52522F99F910}"/>
              </a:ext>
            </a:extLst>
          </p:cNvPr>
          <p:cNvSpPr txBox="1"/>
          <p:nvPr/>
        </p:nvSpPr>
        <p:spPr>
          <a:xfrm>
            <a:off x="149669" y="5490175"/>
            <a:ext cx="3111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3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Effectivenes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F3329EC7-9A5A-483C-977F-F7577891AF03}"/>
              </a:ext>
            </a:extLst>
          </p:cNvPr>
          <p:cNvSpPr txBox="1"/>
          <p:nvPr/>
        </p:nvSpPr>
        <p:spPr>
          <a:xfrm>
            <a:off x="7645959" y="3811310"/>
            <a:ext cx="3723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- Other </a:t>
            </a:r>
            <a:r>
              <a:rPr lang="pt-BR" dirty="0" err="1">
                <a:latin typeface="TimesNewRomanPSMT"/>
              </a:rPr>
              <a:t>effects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on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the</a:t>
            </a:r>
            <a:r>
              <a:rPr lang="pt-BR" dirty="0">
                <a:latin typeface="TimesNewRomanPSMT"/>
              </a:rPr>
              <a:t> post </a:t>
            </a:r>
            <a:r>
              <a:rPr lang="pt-BR" dirty="0" err="1">
                <a:latin typeface="TimesNewRomanPSMT"/>
              </a:rPr>
              <a:t>dispersal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phase</a:t>
            </a:r>
            <a:r>
              <a:rPr lang="pt-BR" dirty="0">
                <a:latin typeface="TimesNewRomanPSMT"/>
              </a:rPr>
              <a:t> (</a:t>
            </a:r>
            <a:r>
              <a:rPr lang="pt-BR" i="1" dirty="0">
                <a:latin typeface="TimesNewRomanPSMT"/>
              </a:rPr>
              <a:t>e.g.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germination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Fuzessy</a:t>
            </a:r>
            <a:r>
              <a:rPr lang="pt-BR" dirty="0">
                <a:latin typeface="TimesNewRomanPSMT"/>
              </a:rPr>
              <a:t> et al. 2016)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D4143EE-6673-4F78-89FF-5099394B636F}"/>
              </a:ext>
            </a:extLst>
          </p:cNvPr>
          <p:cNvSpPr txBox="1"/>
          <p:nvPr/>
        </p:nvSpPr>
        <p:spPr>
          <a:xfrm>
            <a:off x="8133853" y="4763678"/>
            <a:ext cx="2747329" cy="1044755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ctr"/>
            <a:r>
              <a:rPr lang="pt-BR" sz="1800" i="1" dirty="0"/>
              <a:t>Movement </a:t>
            </a:r>
            <a:r>
              <a:rPr lang="pt-BR" sz="1800" i="1" dirty="0" err="1"/>
              <a:t>patterns</a:t>
            </a:r>
            <a:r>
              <a:rPr lang="pt-BR" sz="1800" i="1" dirty="0"/>
              <a:t> as </a:t>
            </a:r>
            <a:r>
              <a:rPr lang="pt-BR" sz="1800" i="1" dirty="0" err="1"/>
              <a:t>one</a:t>
            </a:r>
            <a:r>
              <a:rPr lang="pt-BR" sz="1800" i="1" dirty="0"/>
              <a:t> </a:t>
            </a:r>
            <a:r>
              <a:rPr lang="pt-BR" sz="1800" i="1" dirty="0" err="1"/>
              <a:t>of</a:t>
            </a:r>
            <a:r>
              <a:rPr lang="pt-BR" sz="1800" i="1" dirty="0"/>
              <a:t> </a:t>
            </a:r>
            <a:r>
              <a:rPr lang="pt-BR" sz="1800" i="1" dirty="0" err="1"/>
              <a:t>the</a:t>
            </a:r>
            <a:r>
              <a:rPr lang="pt-BR" sz="1800" i="1" dirty="0"/>
              <a:t> </a:t>
            </a:r>
            <a:r>
              <a:rPr lang="pt-BR" sz="1800" i="1" dirty="0" err="1"/>
              <a:t>main</a:t>
            </a:r>
            <a:r>
              <a:rPr lang="pt-BR" sz="1800" i="1" dirty="0"/>
              <a:t> </a:t>
            </a:r>
            <a:r>
              <a:rPr lang="pt-BR" sz="1800" i="1" dirty="0" err="1"/>
              <a:t>factors</a:t>
            </a:r>
            <a:r>
              <a:rPr lang="pt-BR" sz="1800" i="1" dirty="0"/>
              <a:t> making </a:t>
            </a:r>
            <a:r>
              <a:rPr lang="pt-BR" sz="1800" i="1" dirty="0" err="1"/>
              <a:t>primates</a:t>
            </a:r>
            <a:r>
              <a:rPr lang="pt-BR" sz="1800" i="1" dirty="0"/>
              <a:t> importante </a:t>
            </a:r>
            <a:r>
              <a:rPr lang="pt-BR" sz="1800" i="1" dirty="0" err="1"/>
              <a:t>seed</a:t>
            </a:r>
            <a:r>
              <a:rPr lang="pt-BR" sz="1800" i="1" dirty="0"/>
              <a:t> </a:t>
            </a:r>
            <a:r>
              <a:rPr lang="pt-BR" sz="1800" i="1" dirty="0" err="1"/>
              <a:t>dispersers</a:t>
            </a:r>
            <a:endParaRPr lang="pt-BR" sz="1800" i="1" dirty="0"/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B01A38A-6C69-48C4-B0CB-4D05F67A8232}"/>
              </a:ext>
            </a:extLst>
          </p:cNvPr>
          <p:cNvGrpSpPr/>
          <p:nvPr/>
        </p:nvGrpSpPr>
        <p:grpSpPr>
          <a:xfrm>
            <a:off x="6330603" y="4048627"/>
            <a:ext cx="1390555" cy="430793"/>
            <a:chOff x="6330604" y="3620727"/>
            <a:chExt cx="1109204" cy="858694"/>
          </a:xfrm>
          <a:solidFill>
            <a:srgbClr val="B9DA8F"/>
          </a:solidFill>
        </p:grpSpPr>
        <p:grpSp>
          <p:nvGrpSpPr>
            <p:cNvPr id="72" name="Grupo 21">
              <a:extLst>
                <a:ext uri="{FF2B5EF4-FFF2-40B4-BE49-F238E27FC236}">
                  <a16:creationId xmlns:a16="http://schemas.microsoft.com/office/drawing/2014/main" id="{A6602F83-73C6-4F21-9E29-7B2CE31A9D07}"/>
                </a:ext>
              </a:extLst>
            </p:cNvPr>
            <p:cNvGrpSpPr/>
            <p:nvPr/>
          </p:nvGrpSpPr>
          <p:grpSpPr>
            <a:xfrm>
              <a:off x="6330604" y="3620727"/>
              <a:ext cx="785937" cy="858694"/>
              <a:chOff x="4527734" y="2166666"/>
              <a:chExt cx="1214629" cy="755995"/>
            </a:xfrm>
            <a:grpFill/>
          </p:grpSpPr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A5D329C1-151B-4A0F-83F9-48269F4B627D}"/>
                  </a:ext>
                </a:extLst>
              </p:cNvPr>
              <p:cNvSpPr/>
              <p:nvPr/>
            </p:nvSpPr>
            <p:spPr>
              <a:xfrm>
                <a:off x="4527734" y="2862841"/>
                <a:ext cx="102549" cy="59820"/>
              </a:xfrm>
              <a:prstGeom prst="ellips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88635601-D02C-4DF3-93FD-88EFBEA58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0283" y="2862841"/>
                <a:ext cx="1112080" cy="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to 75">
                <a:extLst>
                  <a:ext uri="{FF2B5EF4-FFF2-40B4-BE49-F238E27FC236}">
                    <a16:creationId xmlns:a16="http://schemas.microsoft.com/office/drawing/2014/main" id="{E0400F6D-2384-4311-93B6-7E5125C64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1813" y="2166666"/>
                <a:ext cx="0" cy="711130"/>
              </a:xfrm>
              <a:prstGeom prst="line">
                <a:avLst/>
              </a:prstGeom>
              <a:grpFill/>
              <a:ln w="28575">
                <a:solidFill>
                  <a:srgbClr val="207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Conector de seta reta 26">
              <a:extLst>
                <a:ext uri="{FF2B5EF4-FFF2-40B4-BE49-F238E27FC236}">
                  <a16:creationId xmlns:a16="http://schemas.microsoft.com/office/drawing/2014/main" id="{61B7F8C7-CA53-4FE0-9961-DCA7A6204055}"/>
                </a:ext>
              </a:extLst>
            </p:cNvPr>
            <p:cNvCxnSpPr/>
            <p:nvPr/>
          </p:nvCxnSpPr>
          <p:spPr>
            <a:xfrm>
              <a:off x="7116185" y="3620727"/>
              <a:ext cx="323623" cy="0"/>
            </a:xfrm>
            <a:prstGeom prst="straightConnector1">
              <a:avLst/>
            </a:prstGeom>
            <a:grpFill/>
            <a:ln w="28575">
              <a:solidFill>
                <a:srgbClr val="207F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tângulo 76">
            <a:extLst>
              <a:ext uri="{FF2B5EF4-FFF2-40B4-BE49-F238E27FC236}">
                <a16:creationId xmlns:a16="http://schemas.microsoft.com/office/drawing/2014/main" id="{B1B861A7-8701-420C-A5A5-F8579334D554}"/>
              </a:ext>
            </a:extLst>
          </p:cNvPr>
          <p:cNvSpPr/>
          <p:nvPr/>
        </p:nvSpPr>
        <p:spPr>
          <a:xfrm>
            <a:off x="7390043" y="679997"/>
            <a:ext cx="4154127" cy="194885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7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60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3421E1-4680-499D-9F00-F6C7C64AF137}"/>
              </a:ext>
            </a:extLst>
          </p:cNvPr>
          <p:cNvSpPr txBox="1"/>
          <p:nvPr/>
        </p:nvSpPr>
        <p:spPr>
          <a:xfrm>
            <a:off x="333130" y="1111872"/>
            <a:ext cx="454052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parameterization</a:t>
            </a:r>
            <a:r>
              <a:rPr lang="pt-BR" dirty="0"/>
              <a:t>?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866EE5-4AC2-4CAE-8DFC-39B1A00C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905" y="2118018"/>
            <a:ext cx="3676650" cy="32956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EBEF78-BA3C-4D2B-B6AD-F18BD6DC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369" y="2118018"/>
            <a:ext cx="3724275" cy="325755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96D08FF-E2F0-4625-820A-F153D977ECE1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</p:spTree>
    <p:extLst>
      <p:ext uri="{BB962C8B-B14F-4D97-AF65-F5344CB8AC3E}">
        <p14:creationId xmlns:p14="http://schemas.microsoft.com/office/powerpoint/2010/main" val="3255655026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61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3421E1-4680-499D-9F00-F6C7C64AF137}"/>
              </a:ext>
            </a:extLst>
          </p:cNvPr>
          <p:cNvSpPr txBox="1"/>
          <p:nvPr/>
        </p:nvSpPr>
        <p:spPr>
          <a:xfrm>
            <a:off x="333130" y="1111872"/>
            <a:ext cx="454052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parameterization</a:t>
            </a:r>
            <a:r>
              <a:rPr lang="pt-BR" dirty="0"/>
              <a:t>?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BDADD34-C460-4894-8ABE-98752A6D4D59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B410AA0-87B4-417B-972B-D349528583EA}"/>
              </a:ext>
            </a:extLst>
          </p:cNvPr>
          <p:cNvSpPr/>
          <p:nvPr/>
        </p:nvSpPr>
        <p:spPr>
          <a:xfrm>
            <a:off x="6523348" y="1952742"/>
            <a:ext cx="3870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The </a:t>
            </a:r>
            <a:r>
              <a:rPr lang="pt-BR" dirty="0" err="1">
                <a:latin typeface="TimesNewRomanPSMT"/>
              </a:rPr>
              <a:t>same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is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valid</a:t>
            </a:r>
            <a:r>
              <a:rPr lang="pt-BR" dirty="0">
                <a:latin typeface="TimesNewRomanPSMT"/>
              </a:rPr>
              <a:t> for </a:t>
            </a:r>
            <a:r>
              <a:rPr lang="pt-BR" b="1" dirty="0" err="1">
                <a:latin typeface="TimesNewRomanPSMT"/>
              </a:rPr>
              <a:t>resource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revisitation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and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activity</a:t>
            </a:r>
            <a:r>
              <a:rPr lang="pt-BR" b="1" dirty="0">
                <a:latin typeface="TimesNewRomanPSMT"/>
              </a:rPr>
              <a:t> budget</a:t>
            </a:r>
          </a:p>
        </p:txBody>
      </p:sp>
    </p:spTree>
    <p:extLst>
      <p:ext uri="{BB962C8B-B14F-4D97-AF65-F5344CB8AC3E}">
        <p14:creationId xmlns:p14="http://schemas.microsoft.com/office/powerpoint/2010/main" val="93280476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62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3421E1-4680-499D-9F00-F6C7C64AF137}"/>
              </a:ext>
            </a:extLst>
          </p:cNvPr>
          <p:cNvSpPr txBox="1"/>
          <p:nvPr/>
        </p:nvSpPr>
        <p:spPr>
          <a:xfrm>
            <a:off x="333130" y="1111872"/>
            <a:ext cx="454052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parameterization</a:t>
            </a:r>
            <a:r>
              <a:rPr lang="pt-BR" dirty="0"/>
              <a:t>?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BDADD34-C460-4894-8ABE-98752A6D4D59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B410AA0-87B4-417B-972B-D349528583EA}"/>
              </a:ext>
            </a:extLst>
          </p:cNvPr>
          <p:cNvSpPr/>
          <p:nvPr/>
        </p:nvSpPr>
        <p:spPr>
          <a:xfrm>
            <a:off x="6523348" y="1952742"/>
            <a:ext cx="3870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The </a:t>
            </a:r>
            <a:r>
              <a:rPr lang="pt-BR" dirty="0" err="1">
                <a:latin typeface="TimesNewRomanPSMT"/>
              </a:rPr>
              <a:t>same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is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valid</a:t>
            </a:r>
            <a:r>
              <a:rPr lang="pt-BR" dirty="0">
                <a:latin typeface="TimesNewRomanPSMT"/>
              </a:rPr>
              <a:t> for </a:t>
            </a:r>
            <a:r>
              <a:rPr lang="pt-BR" b="1" dirty="0" err="1">
                <a:latin typeface="TimesNewRomanPSMT"/>
              </a:rPr>
              <a:t>resource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revisitation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and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activity</a:t>
            </a:r>
            <a:r>
              <a:rPr lang="pt-BR" b="1" dirty="0">
                <a:latin typeface="TimesNewRomanPSMT"/>
              </a:rPr>
              <a:t> budget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12DD39-8D5E-40E5-9EC8-48767C6B29BC}"/>
              </a:ext>
            </a:extLst>
          </p:cNvPr>
          <p:cNvSpPr txBox="1"/>
          <p:nvPr/>
        </p:nvSpPr>
        <p:spPr>
          <a:xfrm>
            <a:off x="333129" y="2662704"/>
            <a:ext cx="4540529" cy="146950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movement</a:t>
            </a:r>
            <a:r>
              <a:rPr lang="pt-BR" dirty="0"/>
              <a:t> model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more </a:t>
            </a: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territoriality</a:t>
            </a:r>
            <a:r>
              <a:rPr lang="pt-BR" dirty="0"/>
              <a:t>  (</a:t>
            </a:r>
            <a:r>
              <a:rPr lang="pt-BR" dirty="0" err="1"/>
              <a:t>area</a:t>
            </a:r>
            <a:r>
              <a:rPr lang="pt-BR" dirty="0"/>
              <a:t>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dependent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trees</a:t>
            </a:r>
            <a:r>
              <a:rPr lang="pt-BR" dirty="0"/>
              <a:t> (points)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14BB3A-2B4B-4C85-9FAE-94D21A5C3223}"/>
              </a:ext>
            </a:extLst>
          </p:cNvPr>
          <p:cNvSpPr/>
          <p:nvPr/>
        </p:nvSpPr>
        <p:spPr>
          <a:xfrm>
            <a:off x="173935" y="1103723"/>
            <a:ext cx="11015681" cy="156406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743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A12DD39-8D5E-40E5-9EC8-48767C6B29BC}"/>
              </a:ext>
            </a:extLst>
          </p:cNvPr>
          <p:cNvSpPr txBox="1"/>
          <p:nvPr/>
        </p:nvSpPr>
        <p:spPr>
          <a:xfrm>
            <a:off x="333129" y="2662704"/>
            <a:ext cx="4540529" cy="146950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movement</a:t>
            </a:r>
            <a:r>
              <a:rPr lang="pt-BR" dirty="0"/>
              <a:t> model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more </a:t>
            </a: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territoriality</a:t>
            </a:r>
            <a:r>
              <a:rPr lang="pt-BR" dirty="0"/>
              <a:t>  (</a:t>
            </a:r>
            <a:r>
              <a:rPr lang="pt-BR" dirty="0" err="1"/>
              <a:t>area</a:t>
            </a:r>
            <a:r>
              <a:rPr lang="pt-BR" dirty="0"/>
              <a:t>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dependent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trees</a:t>
            </a:r>
            <a:r>
              <a:rPr lang="pt-BR" dirty="0"/>
              <a:t> (points)</a:t>
            </a:r>
          </a:p>
        </p:txBody>
      </p:sp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63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0D2A9F-9392-44D7-8E12-1527BC565E99}"/>
              </a:ext>
            </a:extLst>
          </p:cNvPr>
          <p:cNvSpPr txBox="1"/>
          <p:nvPr/>
        </p:nvSpPr>
        <p:spPr>
          <a:xfrm>
            <a:off x="100852" y="117970"/>
            <a:ext cx="6422496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OUTLOOK (NEXT STEPS)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3421E1-4680-499D-9F00-F6C7C64AF137}"/>
              </a:ext>
            </a:extLst>
          </p:cNvPr>
          <p:cNvSpPr txBox="1"/>
          <p:nvPr/>
        </p:nvSpPr>
        <p:spPr>
          <a:xfrm>
            <a:off x="333130" y="1111872"/>
            <a:ext cx="4540528" cy="758411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iterate</a:t>
            </a:r>
            <a:r>
              <a:rPr lang="pt-BR" dirty="0"/>
              <a:t> </a:t>
            </a:r>
            <a:r>
              <a:rPr lang="pt-BR" dirty="0" err="1"/>
              <a:t>through</a:t>
            </a:r>
            <a:r>
              <a:rPr lang="pt-BR" dirty="0"/>
              <a:t> </a:t>
            </a:r>
            <a:r>
              <a:rPr lang="pt-BR" dirty="0" err="1"/>
              <a:t>areas</a:t>
            </a:r>
            <a:r>
              <a:rPr lang="pt-BR" dirty="0"/>
              <a:t> </a:t>
            </a:r>
            <a:r>
              <a:rPr lang="pt-BR" dirty="0" err="1"/>
              <a:t>without</a:t>
            </a:r>
            <a:r>
              <a:rPr lang="pt-BR" dirty="0"/>
              <a:t> heavy </a:t>
            </a:r>
            <a:r>
              <a:rPr lang="pt-BR" dirty="0" err="1"/>
              <a:t>parameterization</a:t>
            </a:r>
            <a:r>
              <a:rPr lang="pt-BR" dirty="0"/>
              <a:t>?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274F30F-E5BD-496B-9CD0-E7131A36EEDC}"/>
              </a:ext>
            </a:extLst>
          </p:cNvPr>
          <p:cNvSpPr/>
          <p:nvPr/>
        </p:nvSpPr>
        <p:spPr>
          <a:xfrm rot="16200000">
            <a:off x="5436123" y="1250150"/>
            <a:ext cx="395926" cy="48185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prstClr val="black"/>
              </a:solidFill>
              <a:latin typeface="TimesNewRomanPSMT"/>
              <a:ea typeface="+mj-ea"/>
              <a:cs typeface="+mj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BDADD34-C460-4894-8ABE-98752A6D4D59}"/>
              </a:ext>
            </a:extLst>
          </p:cNvPr>
          <p:cNvSpPr/>
          <p:nvPr/>
        </p:nvSpPr>
        <p:spPr>
          <a:xfrm>
            <a:off x="6675517" y="1029412"/>
            <a:ext cx="3870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latin typeface="TimesNewRomanPSMT"/>
              </a:rPr>
              <a:t>Step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lenght</a:t>
            </a:r>
            <a:r>
              <a:rPr lang="pt-BR" dirty="0">
                <a:latin typeface="TimesNewRomanPSMT"/>
              </a:rPr>
              <a:t> + </a:t>
            </a:r>
            <a:r>
              <a:rPr lang="pt-BR" dirty="0" err="1">
                <a:latin typeface="TimesNewRomanPSMT"/>
              </a:rPr>
              <a:t>turning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angles</a:t>
            </a:r>
            <a:r>
              <a:rPr lang="pt-BR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should</a:t>
            </a:r>
            <a:r>
              <a:rPr lang="pt-BR" b="1" dirty="0">
                <a:latin typeface="TimesNewRomanPSMT"/>
              </a:rPr>
              <a:t> emerge </a:t>
            </a:r>
            <a:r>
              <a:rPr lang="pt-BR" b="1" dirty="0" err="1">
                <a:latin typeface="TimesNewRomanPSMT"/>
              </a:rPr>
              <a:t>from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the</a:t>
            </a:r>
            <a:r>
              <a:rPr lang="pt-BR" b="1" dirty="0">
                <a:latin typeface="TimesNewRomanPSMT"/>
              </a:rPr>
              <a:t> model</a:t>
            </a:r>
            <a:r>
              <a:rPr lang="pt-BR" dirty="0">
                <a:latin typeface="TimesNewRomanPSMT"/>
              </a:rPr>
              <a:t>, </a:t>
            </a:r>
            <a:r>
              <a:rPr lang="pt-BR" dirty="0" err="1">
                <a:latin typeface="TimesNewRomanPSMT"/>
              </a:rPr>
              <a:t>and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not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be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parameterization</a:t>
            </a:r>
            <a:r>
              <a:rPr lang="pt-BR" dirty="0">
                <a:latin typeface="TimesNewRomanPSMT"/>
              </a:rPr>
              <a:t> (Ranc et al 2022)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B410AA0-87B4-417B-972B-D349528583EA}"/>
              </a:ext>
            </a:extLst>
          </p:cNvPr>
          <p:cNvSpPr/>
          <p:nvPr/>
        </p:nvSpPr>
        <p:spPr>
          <a:xfrm>
            <a:off x="6523348" y="1952742"/>
            <a:ext cx="3870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NewRomanPSMT"/>
              </a:rPr>
              <a:t>The </a:t>
            </a:r>
            <a:r>
              <a:rPr lang="pt-BR" dirty="0" err="1">
                <a:latin typeface="TimesNewRomanPSMT"/>
              </a:rPr>
              <a:t>same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is</a:t>
            </a:r>
            <a:r>
              <a:rPr lang="pt-BR" dirty="0">
                <a:latin typeface="TimesNewRomanPSMT"/>
              </a:rPr>
              <a:t> </a:t>
            </a:r>
            <a:r>
              <a:rPr lang="pt-BR" dirty="0" err="1">
                <a:latin typeface="TimesNewRomanPSMT"/>
              </a:rPr>
              <a:t>valid</a:t>
            </a:r>
            <a:r>
              <a:rPr lang="pt-BR" dirty="0">
                <a:latin typeface="TimesNewRomanPSMT"/>
              </a:rPr>
              <a:t> for </a:t>
            </a:r>
            <a:r>
              <a:rPr lang="pt-BR" b="1" dirty="0" err="1">
                <a:latin typeface="TimesNewRomanPSMT"/>
              </a:rPr>
              <a:t>resource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revisitation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and</a:t>
            </a:r>
            <a:r>
              <a:rPr lang="pt-BR" b="1" dirty="0">
                <a:latin typeface="TimesNewRomanPSMT"/>
              </a:rPr>
              <a:t> </a:t>
            </a:r>
            <a:r>
              <a:rPr lang="pt-BR" b="1" dirty="0" err="1">
                <a:latin typeface="TimesNewRomanPSMT"/>
              </a:rPr>
              <a:t>activity</a:t>
            </a:r>
            <a:r>
              <a:rPr lang="pt-BR" b="1" dirty="0">
                <a:latin typeface="TimesNewRomanPSMT"/>
              </a:rPr>
              <a:t> budget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14BB3A-2B4B-4C85-9FAE-94D21A5C3223}"/>
              </a:ext>
            </a:extLst>
          </p:cNvPr>
          <p:cNvSpPr/>
          <p:nvPr/>
        </p:nvSpPr>
        <p:spPr>
          <a:xfrm>
            <a:off x="173935" y="1103723"/>
            <a:ext cx="11015681" cy="313833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0052FD0-117C-42E3-A439-82FACE369418}"/>
              </a:ext>
            </a:extLst>
          </p:cNvPr>
          <p:cNvSpPr txBox="1"/>
          <p:nvPr/>
        </p:nvSpPr>
        <p:spPr>
          <a:xfrm>
            <a:off x="333129" y="4507895"/>
            <a:ext cx="4795052" cy="808824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The v1 model </a:t>
            </a:r>
            <a:r>
              <a:rPr lang="pt-BR" dirty="0" err="1"/>
              <a:t>will</a:t>
            </a:r>
            <a:r>
              <a:rPr lang="pt-BR" dirty="0"/>
              <a:t> still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subjected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calibration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sensitivity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4317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Número de Slide 1">
            <a:extLst>
              <a:ext uri="{FF2B5EF4-FFF2-40B4-BE49-F238E27FC236}">
                <a16:creationId xmlns:a16="http://schemas.microsoft.com/office/drawing/2014/main" id="{484A64D1-BBF0-4626-ACD8-D501B6A1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51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FE49A1-F657-4D94-833A-BA340E32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0"/>
            <a:ext cx="9731375" cy="6858000"/>
          </a:xfrm>
          <a:prstGeom prst="rect">
            <a:avLst/>
          </a:prstGeom>
        </p:spPr>
      </p:pic>
      <p:sp>
        <p:nvSpPr>
          <p:cNvPr id="4" name="Espaço Reservado para Número de Slide 1">
            <a:extLst>
              <a:ext uri="{FF2B5EF4-FFF2-40B4-BE49-F238E27FC236}">
                <a16:creationId xmlns:a16="http://schemas.microsoft.com/office/drawing/2014/main" id="{2477180A-F3A1-4BDB-AFA0-A4F916D1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512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83E3418-4B90-4CB7-A3E6-F70725B3882F}"/>
              </a:ext>
            </a:extLst>
          </p:cNvPr>
          <p:cNvSpPr/>
          <p:nvPr/>
        </p:nvSpPr>
        <p:spPr>
          <a:xfrm>
            <a:off x="0" y="366340"/>
            <a:ext cx="12192000" cy="645629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Número de Slide 1">
            <a:extLst>
              <a:ext uri="{FF2B5EF4-FFF2-40B4-BE49-F238E27FC236}">
                <a16:creationId xmlns:a16="http://schemas.microsoft.com/office/drawing/2014/main" id="{33376E18-B192-4A21-BAD4-1812823A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79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3CA6AE-30D2-44D7-8B4D-86A49835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63" y="1178791"/>
            <a:ext cx="3238500" cy="46005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4E27C6-4B02-407F-9728-8E9EC9DE6F33}"/>
              </a:ext>
            </a:extLst>
          </p:cNvPr>
          <p:cNvSpPr txBox="1"/>
          <p:nvPr/>
        </p:nvSpPr>
        <p:spPr>
          <a:xfrm>
            <a:off x="130905" y="5948643"/>
            <a:ext cx="546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4 </a:t>
            </a:r>
            <a:r>
              <a:rPr lang="pt-BR" sz="1600" dirty="0" err="1">
                <a:latin typeface="TimesNewRomanPSMT"/>
              </a:rPr>
              <a:t>Distribution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of</a:t>
            </a:r>
            <a:r>
              <a:rPr lang="pt-BR" sz="1600" dirty="0">
                <a:latin typeface="TimesNewRomanPSMT"/>
              </a:rPr>
              <a:t> fragmente </a:t>
            </a:r>
            <a:r>
              <a:rPr lang="pt-BR" sz="1600" dirty="0" err="1">
                <a:latin typeface="TimesNewRomanPSMT"/>
              </a:rPr>
              <a:t>sizes</a:t>
            </a:r>
            <a:r>
              <a:rPr lang="pt-BR" sz="1600" dirty="0">
                <a:latin typeface="TimesNewRomanPSMT"/>
              </a:rPr>
              <a:t> in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Neotropical </a:t>
            </a:r>
            <a:r>
              <a:rPr lang="pt-BR" sz="1600" dirty="0" err="1">
                <a:latin typeface="TimesNewRomanPSMT"/>
              </a:rPr>
              <a:t>Region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51FC7-4568-4B40-B2F9-3A5F12B63CDB}"/>
              </a:ext>
            </a:extLst>
          </p:cNvPr>
          <p:cNvSpPr txBox="1"/>
          <p:nvPr/>
        </p:nvSpPr>
        <p:spPr>
          <a:xfrm>
            <a:off x="0" y="6550223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Taubert</a:t>
            </a:r>
            <a:r>
              <a:rPr lang="pt-BR" sz="1400" dirty="0">
                <a:latin typeface="TimesNewRomanPSMT"/>
              </a:rPr>
              <a:t> et al. 2018 </a:t>
            </a:r>
            <a:r>
              <a:rPr lang="pt-BR" sz="1400" i="1" dirty="0" err="1">
                <a:latin typeface="TimesNewRomanPSMT"/>
              </a:rPr>
              <a:t>Nature</a:t>
            </a:r>
            <a:endParaRPr lang="pt-BR" sz="1400" dirty="0">
              <a:latin typeface="TimesNewRomanPSM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D662F5-51B9-4D79-92E1-94E4ADDF5F3E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CF091E-900A-4370-9621-DA1E172954AB}"/>
              </a:ext>
            </a:extLst>
          </p:cNvPr>
          <p:cNvSpPr txBox="1"/>
          <p:nvPr/>
        </p:nvSpPr>
        <p:spPr>
          <a:xfrm>
            <a:off x="262604" y="797977"/>
            <a:ext cx="4371540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Forest </a:t>
            </a:r>
            <a:r>
              <a:rPr lang="pt-BR" dirty="0" err="1"/>
              <a:t>fragmentation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tropical </a:t>
            </a:r>
            <a:r>
              <a:rPr lang="pt-BR" dirty="0" err="1"/>
              <a:t>forests</a:t>
            </a:r>
            <a:r>
              <a:rPr lang="pt-BR" dirty="0"/>
              <a:t>...</a:t>
            </a:r>
          </a:p>
        </p:txBody>
      </p:sp>
      <p:sp>
        <p:nvSpPr>
          <p:cNvPr id="8" name="Espaço Reservado para Número de Slide 1">
            <a:extLst>
              <a:ext uri="{FF2B5EF4-FFF2-40B4-BE49-F238E27FC236}">
                <a16:creationId xmlns:a16="http://schemas.microsoft.com/office/drawing/2014/main" id="{FE0E53F8-A1F1-4317-8396-32AB341B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54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3CA6AE-30D2-44D7-8B4D-86A49835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63" y="1178791"/>
            <a:ext cx="3238500" cy="46005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4E27C6-4B02-407F-9728-8E9EC9DE6F33}"/>
              </a:ext>
            </a:extLst>
          </p:cNvPr>
          <p:cNvSpPr txBox="1"/>
          <p:nvPr/>
        </p:nvSpPr>
        <p:spPr>
          <a:xfrm>
            <a:off x="130905" y="5948643"/>
            <a:ext cx="546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4 </a:t>
            </a:r>
            <a:r>
              <a:rPr lang="pt-BR" sz="1600" dirty="0" err="1">
                <a:latin typeface="TimesNewRomanPSMT"/>
              </a:rPr>
              <a:t>Distribution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of</a:t>
            </a:r>
            <a:r>
              <a:rPr lang="pt-BR" sz="1600" dirty="0">
                <a:latin typeface="TimesNewRomanPSMT"/>
              </a:rPr>
              <a:t> fragmente </a:t>
            </a:r>
            <a:r>
              <a:rPr lang="pt-BR" sz="1600" dirty="0" err="1">
                <a:latin typeface="TimesNewRomanPSMT"/>
              </a:rPr>
              <a:t>sizes</a:t>
            </a:r>
            <a:r>
              <a:rPr lang="pt-BR" sz="1600" dirty="0">
                <a:latin typeface="TimesNewRomanPSMT"/>
              </a:rPr>
              <a:t> in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Neotropical </a:t>
            </a:r>
            <a:r>
              <a:rPr lang="pt-BR" sz="1600" dirty="0" err="1">
                <a:latin typeface="TimesNewRomanPSMT"/>
              </a:rPr>
              <a:t>Region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51FC7-4568-4B40-B2F9-3A5F12B63CDB}"/>
              </a:ext>
            </a:extLst>
          </p:cNvPr>
          <p:cNvSpPr txBox="1"/>
          <p:nvPr/>
        </p:nvSpPr>
        <p:spPr>
          <a:xfrm>
            <a:off x="0" y="6550223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Taubert</a:t>
            </a:r>
            <a:r>
              <a:rPr lang="pt-BR" sz="1400" dirty="0">
                <a:latin typeface="TimesNewRomanPSMT"/>
              </a:rPr>
              <a:t> et al. 2018 </a:t>
            </a:r>
            <a:r>
              <a:rPr lang="pt-BR" sz="1400" i="1" dirty="0" err="1">
                <a:latin typeface="TimesNewRomanPSMT"/>
              </a:rPr>
              <a:t>Nature</a:t>
            </a:r>
            <a:endParaRPr lang="pt-BR" sz="1400" dirty="0">
              <a:latin typeface="TimesNewRomanPSM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D662F5-51B9-4D79-92E1-94E4ADDF5F3E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C645A7-F1F9-4F7A-B84B-88E779C26EB3}"/>
              </a:ext>
            </a:extLst>
          </p:cNvPr>
          <p:cNvSpPr txBox="1"/>
          <p:nvPr/>
        </p:nvSpPr>
        <p:spPr>
          <a:xfrm>
            <a:off x="10285709" y="6514861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 err="1">
                <a:latin typeface="TimesNewRomanPSMT"/>
              </a:rPr>
              <a:t>Fuzessy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AJP</a:t>
            </a:r>
            <a:endParaRPr lang="pt-BR" sz="1400" dirty="0">
              <a:latin typeface="TimesNewRomanPSM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5CB1C6-1DF2-4D41-B686-7B17528CB15B}"/>
              </a:ext>
            </a:extLst>
          </p:cNvPr>
          <p:cNvSpPr txBox="1"/>
          <p:nvPr/>
        </p:nvSpPr>
        <p:spPr>
          <a:xfrm>
            <a:off x="6093434" y="5948643"/>
            <a:ext cx="555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5 </a:t>
            </a:r>
            <a:r>
              <a:rPr lang="pt-BR" sz="1600" dirty="0" err="1">
                <a:latin typeface="TimesNewRomanPSMT"/>
              </a:rPr>
              <a:t>Factors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influencing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Distance</a:t>
            </a:r>
            <a:r>
              <a:rPr lang="pt-BR" sz="1600" dirty="0">
                <a:latin typeface="TimesNewRomanPSMT"/>
              </a:rPr>
              <a:t> (SDD) </a:t>
            </a:r>
            <a:r>
              <a:rPr lang="pt-BR" sz="1600" dirty="0" err="1">
                <a:latin typeface="TimesNewRomanPSMT"/>
              </a:rPr>
              <a:t>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primates</a:t>
            </a:r>
            <a:endParaRPr lang="pt-BR" sz="1600" b="1" dirty="0">
              <a:latin typeface="TimesNewRomanPSM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5314EB1-39B9-46EF-BA40-803A4DB0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38" y="1444254"/>
            <a:ext cx="5915025" cy="42767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D079A80-F297-42F2-8DE1-97FAF1613393}"/>
              </a:ext>
            </a:extLst>
          </p:cNvPr>
          <p:cNvSpPr txBox="1"/>
          <p:nvPr/>
        </p:nvSpPr>
        <p:spPr>
          <a:xfrm>
            <a:off x="6093434" y="797977"/>
            <a:ext cx="5632367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... And its results on the patterns of movement and seed dispersal by primates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B5EEAA-5DF7-478A-B701-524EF6F041EE}"/>
              </a:ext>
            </a:extLst>
          </p:cNvPr>
          <p:cNvSpPr txBox="1"/>
          <p:nvPr/>
        </p:nvSpPr>
        <p:spPr>
          <a:xfrm>
            <a:off x="262604" y="797977"/>
            <a:ext cx="4371540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Forest </a:t>
            </a:r>
            <a:r>
              <a:rPr lang="pt-BR" dirty="0" err="1"/>
              <a:t>fragmentation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tropical </a:t>
            </a:r>
            <a:r>
              <a:rPr lang="pt-BR" dirty="0" err="1"/>
              <a:t>forests</a:t>
            </a:r>
            <a:r>
              <a:rPr lang="pt-BR" dirty="0"/>
              <a:t>...</a:t>
            </a:r>
          </a:p>
        </p:txBody>
      </p:sp>
      <p:sp>
        <p:nvSpPr>
          <p:cNvPr id="12" name="Espaço Reservado para Número de Slide 1">
            <a:extLst>
              <a:ext uri="{FF2B5EF4-FFF2-40B4-BE49-F238E27FC236}">
                <a16:creationId xmlns:a16="http://schemas.microsoft.com/office/drawing/2014/main" id="{9FD4D1B7-3A5E-48B5-B2EC-429BD73A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11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3CA6AE-30D2-44D7-8B4D-86A49835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63" y="1178791"/>
            <a:ext cx="3238500" cy="46005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4E27C6-4B02-407F-9728-8E9EC9DE6F33}"/>
              </a:ext>
            </a:extLst>
          </p:cNvPr>
          <p:cNvSpPr txBox="1"/>
          <p:nvPr/>
        </p:nvSpPr>
        <p:spPr>
          <a:xfrm>
            <a:off x="130905" y="5948643"/>
            <a:ext cx="5464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4 </a:t>
            </a:r>
            <a:r>
              <a:rPr lang="pt-BR" sz="1600" dirty="0" err="1">
                <a:latin typeface="TimesNewRomanPSMT"/>
              </a:rPr>
              <a:t>Distribution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of</a:t>
            </a:r>
            <a:r>
              <a:rPr lang="pt-BR" sz="1600" dirty="0">
                <a:latin typeface="TimesNewRomanPSMT"/>
              </a:rPr>
              <a:t> fragmente </a:t>
            </a:r>
            <a:r>
              <a:rPr lang="pt-BR" sz="1600" dirty="0" err="1">
                <a:latin typeface="TimesNewRomanPSMT"/>
              </a:rPr>
              <a:t>sizes</a:t>
            </a:r>
            <a:r>
              <a:rPr lang="pt-BR" sz="1600" dirty="0">
                <a:latin typeface="TimesNewRomanPSMT"/>
              </a:rPr>
              <a:t> in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Neotropical </a:t>
            </a:r>
            <a:r>
              <a:rPr lang="pt-BR" sz="1600" dirty="0" err="1">
                <a:latin typeface="TimesNewRomanPSMT"/>
              </a:rPr>
              <a:t>Region</a:t>
            </a:r>
            <a:endParaRPr lang="pt-BR" sz="1600" b="1" dirty="0">
              <a:latin typeface="TimesNewRomanPSM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51FC7-4568-4B40-B2F9-3A5F12B63CDB}"/>
              </a:ext>
            </a:extLst>
          </p:cNvPr>
          <p:cNvSpPr txBox="1"/>
          <p:nvPr/>
        </p:nvSpPr>
        <p:spPr>
          <a:xfrm>
            <a:off x="0" y="6550223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latin typeface="TimesNewRomanPSMT"/>
              </a:rPr>
              <a:t>Taubert</a:t>
            </a:r>
            <a:r>
              <a:rPr lang="pt-BR" sz="1400" dirty="0">
                <a:latin typeface="TimesNewRomanPSMT"/>
              </a:rPr>
              <a:t> et al. 2018 </a:t>
            </a:r>
            <a:r>
              <a:rPr lang="pt-BR" sz="1400" i="1" dirty="0" err="1">
                <a:latin typeface="TimesNewRomanPSMT"/>
              </a:rPr>
              <a:t>Nature</a:t>
            </a:r>
            <a:endParaRPr lang="pt-BR" sz="1400" dirty="0">
              <a:latin typeface="TimesNewRomanPSM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D662F5-51B9-4D79-92E1-94E4ADDF5F3E}"/>
              </a:ext>
            </a:extLst>
          </p:cNvPr>
          <p:cNvSpPr txBox="1"/>
          <p:nvPr/>
        </p:nvSpPr>
        <p:spPr>
          <a:xfrm>
            <a:off x="100851" y="117970"/>
            <a:ext cx="4533293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dirty="0"/>
              <a:t>1) </a:t>
            </a:r>
            <a:r>
              <a:rPr lang="pt-B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C645A7-F1F9-4F7A-B84B-88E779C26EB3}"/>
              </a:ext>
            </a:extLst>
          </p:cNvPr>
          <p:cNvSpPr txBox="1"/>
          <p:nvPr/>
        </p:nvSpPr>
        <p:spPr>
          <a:xfrm>
            <a:off x="10285709" y="6514861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 err="1">
                <a:latin typeface="TimesNewRomanPSMT"/>
              </a:rPr>
              <a:t>Fuzessy</a:t>
            </a:r>
            <a:r>
              <a:rPr lang="pt-BR" sz="1400" dirty="0">
                <a:latin typeface="TimesNewRomanPSMT"/>
              </a:rPr>
              <a:t> et al. 2017 </a:t>
            </a:r>
            <a:r>
              <a:rPr lang="pt-BR" sz="1400" i="1" dirty="0">
                <a:latin typeface="TimesNewRomanPSMT"/>
              </a:rPr>
              <a:t>AJP</a:t>
            </a:r>
            <a:endParaRPr lang="pt-BR" sz="1400" dirty="0">
              <a:latin typeface="TimesNewRomanPSM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5CB1C6-1DF2-4D41-B686-7B17528CB15B}"/>
              </a:ext>
            </a:extLst>
          </p:cNvPr>
          <p:cNvSpPr txBox="1"/>
          <p:nvPr/>
        </p:nvSpPr>
        <p:spPr>
          <a:xfrm>
            <a:off x="6093434" y="5948643"/>
            <a:ext cx="5553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TimesNewRomanPSMT"/>
              </a:rPr>
              <a:t>Fig. 5 </a:t>
            </a:r>
            <a:r>
              <a:rPr lang="pt-BR" sz="1600" dirty="0" err="1">
                <a:latin typeface="TimesNewRomanPSMT"/>
              </a:rPr>
              <a:t>Factors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influencing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the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Seed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Dispersal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Distance</a:t>
            </a:r>
            <a:r>
              <a:rPr lang="pt-BR" sz="1600" dirty="0">
                <a:latin typeface="TimesNewRomanPSMT"/>
              </a:rPr>
              <a:t> (SDD) </a:t>
            </a:r>
            <a:r>
              <a:rPr lang="pt-BR" sz="1600" dirty="0" err="1">
                <a:latin typeface="TimesNewRomanPSMT"/>
              </a:rPr>
              <a:t>on</a:t>
            </a:r>
            <a:r>
              <a:rPr lang="pt-BR" sz="1600" dirty="0">
                <a:latin typeface="TimesNewRomanPSMT"/>
              </a:rPr>
              <a:t> </a:t>
            </a:r>
            <a:r>
              <a:rPr lang="pt-BR" sz="1600" dirty="0" err="1">
                <a:latin typeface="TimesNewRomanPSMT"/>
              </a:rPr>
              <a:t>primates</a:t>
            </a:r>
            <a:endParaRPr lang="pt-BR" sz="1600" b="1" dirty="0">
              <a:latin typeface="TimesNewRomanPSM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5314EB1-39B9-46EF-BA40-803A4DB0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38" y="1444254"/>
            <a:ext cx="5915025" cy="42767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D079A80-F297-42F2-8DE1-97FAF1613393}"/>
              </a:ext>
            </a:extLst>
          </p:cNvPr>
          <p:cNvSpPr txBox="1"/>
          <p:nvPr/>
        </p:nvSpPr>
        <p:spPr>
          <a:xfrm>
            <a:off x="6187938" y="797977"/>
            <a:ext cx="5537863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pPr algn="r"/>
            <a:r>
              <a:rPr lang="pt-BR" dirty="0"/>
              <a:t>... </a:t>
            </a:r>
            <a:r>
              <a:rPr lang="pt-BR" dirty="0" err="1"/>
              <a:t>And</a:t>
            </a:r>
            <a:r>
              <a:rPr lang="pt-BR" dirty="0"/>
              <a:t> its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movment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</a:t>
            </a:r>
            <a:r>
              <a:rPr lang="pt-BR" dirty="0" err="1"/>
              <a:t>dispersal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primates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B5EEAA-5DF7-478A-B701-524EF6F041EE}"/>
              </a:ext>
            </a:extLst>
          </p:cNvPr>
          <p:cNvSpPr txBox="1"/>
          <p:nvPr/>
        </p:nvSpPr>
        <p:spPr>
          <a:xfrm>
            <a:off x="262604" y="797977"/>
            <a:ext cx="4371540" cy="757130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defRPr sz="2400" b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dirty="0"/>
              <a:t>Forest </a:t>
            </a:r>
            <a:r>
              <a:rPr lang="pt-BR" dirty="0" err="1"/>
              <a:t>fragmentation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tropical </a:t>
            </a:r>
            <a:r>
              <a:rPr lang="pt-BR" dirty="0" err="1"/>
              <a:t>forests</a:t>
            </a:r>
            <a:r>
              <a:rPr lang="pt-BR" dirty="0"/>
              <a:t>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22C3775-F26A-4EA0-B4C7-FF995568DAB4}"/>
              </a:ext>
            </a:extLst>
          </p:cNvPr>
          <p:cNvSpPr/>
          <p:nvPr/>
        </p:nvSpPr>
        <p:spPr>
          <a:xfrm>
            <a:off x="0" y="35362"/>
            <a:ext cx="12192000" cy="678727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A89EB78-1576-4E23-B970-D9250958375B}"/>
              </a:ext>
            </a:extLst>
          </p:cNvPr>
          <p:cNvSpPr txBox="1"/>
          <p:nvPr/>
        </p:nvSpPr>
        <p:spPr>
          <a:xfrm>
            <a:off x="4497767" y="1321527"/>
            <a:ext cx="2747329" cy="1261417"/>
          </a:xfrm>
          <a:prstGeom prst="rect">
            <a:avLst/>
          </a:prstGeom>
          <a:solidFill>
            <a:srgbClr val="8BC145">
              <a:lumMod val="60000"/>
              <a:lumOff val="40000"/>
            </a:srgbClr>
          </a:solidFill>
          <a:ln w="28575">
            <a:solidFill>
              <a:srgbClr val="1D9A78">
                <a:lumMod val="75000"/>
              </a:srgb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defRPr b="1" i="1">
                <a:solidFill>
                  <a:prstClr val="black"/>
                </a:solidFill>
                <a:latin typeface="TimesNewRomanPSMT"/>
                <a:ea typeface="+mj-ea"/>
                <a:cs typeface="+mj-cs"/>
              </a:defRPr>
            </a:lvl1pPr>
          </a:lstStyle>
          <a:p>
            <a:r>
              <a:rPr lang="pt-BR" sz="2000" i="0" dirty="0" err="1"/>
              <a:t>Effect</a:t>
            </a:r>
            <a:r>
              <a:rPr lang="pt-BR" sz="2000" i="0" dirty="0"/>
              <a:t> </a:t>
            </a:r>
            <a:r>
              <a:rPr lang="pt-BR" sz="2000" i="0" dirty="0" err="1"/>
              <a:t>of</a:t>
            </a:r>
            <a:r>
              <a:rPr lang="pt-BR" sz="2000" i="0" dirty="0"/>
              <a:t> local </a:t>
            </a:r>
            <a:r>
              <a:rPr lang="pt-BR" sz="2000" i="0" dirty="0" err="1"/>
              <a:t>forest</a:t>
            </a:r>
            <a:r>
              <a:rPr lang="pt-BR" sz="2000" i="0" dirty="0"/>
              <a:t> patch </a:t>
            </a:r>
            <a:r>
              <a:rPr lang="pt-BR" sz="2000" i="0" dirty="0" err="1"/>
              <a:t>on</a:t>
            </a:r>
            <a:r>
              <a:rPr lang="pt-BR" sz="2000" i="0" dirty="0"/>
              <a:t> </a:t>
            </a:r>
            <a:r>
              <a:rPr lang="pt-BR" sz="2000" i="0" dirty="0" err="1"/>
              <a:t>the</a:t>
            </a:r>
            <a:r>
              <a:rPr lang="pt-BR" sz="2000" i="0" dirty="0"/>
              <a:t> </a:t>
            </a:r>
            <a:r>
              <a:rPr lang="pt-BR" sz="2000" i="0" dirty="0" err="1"/>
              <a:t>movement</a:t>
            </a:r>
            <a:r>
              <a:rPr lang="pt-BR" sz="2000" i="0" dirty="0"/>
              <a:t> </a:t>
            </a:r>
            <a:r>
              <a:rPr lang="pt-BR" sz="2000" i="0" dirty="0" err="1"/>
              <a:t>patternss</a:t>
            </a:r>
            <a:r>
              <a:rPr lang="pt-BR" sz="2000" i="0" dirty="0"/>
              <a:t> </a:t>
            </a:r>
            <a:r>
              <a:rPr lang="pt-BR" sz="2000" i="0" dirty="0" err="1"/>
              <a:t>and</a:t>
            </a:r>
            <a:r>
              <a:rPr lang="pt-BR" sz="2000" i="0" dirty="0"/>
              <a:t> </a:t>
            </a:r>
            <a:r>
              <a:rPr lang="pt-BR" sz="2000" i="0" dirty="0" err="1"/>
              <a:t>therefore</a:t>
            </a:r>
            <a:r>
              <a:rPr lang="pt-BR" sz="2000" i="0" dirty="0"/>
              <a:t> </a:t>
            </a:r>
            <a:r>
              <a:rPr lang="pt-BR" sz="2000" i="0" dirty="0" err="1"/>
              <a:t>on</a:t>
            </a:r>
            <a:r>
              <a:rPr lang="pt-BR" sz="2000" i="0" dirty="0"/>
              <a:t> SDD</a:t>
            </a:r>
          </a:p>
        </p:txBody>
      </p:sp>
      <p:sp>
        <p:nvSpPr>
          <p:cNvPr id="14" name="Espaço Reservado para Número de Slide 1">
            <a:extLst>
              <a:ext uri="{FF2B5EF4-FFF2-40B4-BE49-F238E27FC236}">
                <a16:creationId xmlns:a16="http://schemas.microsoft.com/office/drawing/2014/main" id="{7A78D6FE-9C33-44CA-B5A9-F418C8A2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381792-6305-4B34-A831-02285BEADF0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380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2796</Words>
  <Application>Microsoft Office PowerPoint</Application>
  <PresentationFormat>Widescreen</PresentationFormat>
  <Paragraphs>573</Paragraphs>
  <Slides>66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73" baseType="lpstr">
      <vt:lpstr>Arial</vt:lpstr>
      <vt:lpstr>Arial</vt:lpstr>
      <vt:lpstr>Calibri</vt:lpstr>
      <vt:lpstr>Calibri Light</vt:lpstr>
      <vt:lpstr>Times New Roman</vt:lpstr>
      <vt:lpstr>TimesNewRomanPSMT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Felipe Antunes Branco</dc:creator>
  <cp:lastModifiedBy>Luiz Felipe Antunes Branco</cp:lastModifiedBy>
  <cp:revision>50</cp:revision>
  <dcterms:created xsi:type="dcterms:W3CDTF">2022-05-10T06:11:21Z</dcterms:created>
  <dcterms:modified xsi:type="dcterms:W3CDTF">2022-05-11T23:36:48Z</dcterms:modified>
</cp:coreProperties>
</file>